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57" r:id="rId4"/>
    <p:sldId id="258" r:id="rId5"/>
    <p:sldId id="285" r:id="rId6"/>
    <p:sldId id="273" r:id="rId7"/>
    <p:sldId id="259" r:id="rId8"/>
    <p:sldId id="260" r:id="rId9"/>
    <p:sldId id="286" r:id="rId10"/>
    <p:sldId id="274" r:id="rId11"/>
    <p:sldId id="275" r:id="rId12"/>
    <p:sldId id="276" r:id="rId13"/>
    <p:sldId id="277" r:id="rId14"/>
    <p:sldId id="278" r:id="rId15"/>
    <p:sldId id="261" r:id="rId16"/>
    <p:sldId id="279" r:id="rId17"/>
    <p:sldId id="284" r:id="rId18"/>
    <p:sldId id="263" r:id="rId19"/>
    <p:sldId id="287" r:id="rId20"/>
    <p:sldId id="288" r:id="rId21"/>
    <p:sldId id="28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0259B-15E5-4D58-B98F-ACDA90898794}" type="doc">
      <dgm:prSet loTypeId="urn:microsoft.com/office/officeart/2005/8/layout/cycle7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71E78B2-8A3C-4492-A32A-B6B931F51002}">
      <dgm:prSet phldrT="[Text]" custT="1"/>
      <dgm:spPr/>
      <dgm:t>
        <a:bodyPr/>
        <a:lstStyle/>
        <a:p>
          <a:r>
            <a:rPr lang="en-US" sz="3600" b="1" smtClean="0">
              <a:latin typeface="Times New Roman" pitchFamily="18" charset="0"/>
              <a:cs typeface="Times New Roman" pitchFamily="18" charset="0"/>
            </a:rPr>
            <a:t>DOANH NGHIỆP/HTX</a:t>
          </a:r>
          <a:endParaRPr lang="en-US" sz="3600" b="1">
            <a:latin typeface="Times New Roman" pitchFamily="18" charset="0"/>
            <a:cs typeface="Times New Roman" pitchFamily="18" charset="0"/>
          </a:endParaRPr>
        </a:p>
      </dgm:t>
    </dgm:pt>
    <dgm:pt modelId="{4A785B23-ABA0-4371-B366-3804BEBDBBE2}" type="parTrans" cxnId="{BDF93D16-54DC-477E-B068-81F889C8BD7A}">
      <dgm:prSet/>
      <dgm:spPr/>
      <dgm:t>
        <a:bodyPr/>
        <a:lstStyle/>
        <a:p>
          <a:endParaRPr lang="en-US"/>
        </a:p>
      </dgm:t>
    </dgm:pt>
    <dgm:pt modelId="{92BF189C-AB5A-492F-8D3E-B356147EE73F}" type="sibTrans" cxnId="{BDF93D16-54DC-477E-B068-81F889C8BD7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37CD3D4D-643E-4129-B9C1-5DEF88955EA4}">
      <dgm:prSet phldrT="[Text]" custT="1"/>
      <dgm:spPr/>
      <dgm:t>
        <a:bodyPr/>
        <a:lstStyle/>
        <a:p>
          <a:r>
            <a:rPr lang="en-US" sz="4800" b="1" smtClean="0">
              <a:latin typeface="Times New Roman" pitchFamily="18" charset="0"/>
              <a:cs typeface="Times New Roman" pitchFamily="18" charset="0"/>
            </a:rPr>
            <a:t>XÃ HỘI</a:t>
          </a:r>
          <a:endParaRPr lang="en-US" sz="4800" b="1">
            <a:latin typeface="Times New Roman" pitchFamily="18" charset="0"/>
            <a:cs typeface="Times New Roman" pitchFamily="18" charset="0"/>
          </a:endParaRPr>
        </a:p>
      </dgm:t>
    </dgm:pt>
    <dgm:pt modelId="{4BAFB20E-42FA-4FEF-ABF4-7A48555B73AC}" type="parTrans" cxnId="{A2063AC4-FFA9-4ED7-9BB5-79C6C82C214C}">
      <dgm:prSet/>
      <dgm:spPr/>
      <dgm:t>
        <a:bodyPr/>
        <a:lstStyle/>
        <a:p>
          <a:endParaRPr lang="en-US"/>
        </a:p>
      </dgm:t>
    </dgm:pt>
    <dgm:pt modelId="{50778A8D-6AC6-4130-9F58-041C8818C79D}" type="sibTrans" cxnId="{A2063AC4-FFA9-4ED7-9BB5-79C6C82C214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1DF80B76-4E8C-4917-8852-165E77105ACD}">
      <dgm:prSet phldrT="[Text]" custT="1"/>
      <dgm:spPr/>
      <dgm:t>
        <a:bodyPr/>
        <a:lstStyle/>
        <a:p>
          <a:r>
            <a:rPr lang="en-US" sz="3600" b="1" smtClean="0">
              <a:latin typeface="Times New Roman" pitchFamily="18" charset="0"/>
              <a:cs typeface="Times New Roman" pitchFamily="18" charset="0"/>
            </a:rPr>
            <a:t>KHÁCH HÀNG/ THÀNH VIÊN</a:t>
          </a:r>
          <a:endParaRPr lang="en-US" sz="3600" b="1">
            <a:latin typeface="Times New Roman" pitchFamily="18" charset="0"/>
            <a:cs typeface="Times New Roman" pitchFamily="18" charset="0"/>
          </a:endParaRPr>
        </a:p>
      </dgm:t>
    </dgm:pt>
    <dgm:pt modelId="{F195F38F-1398-416B-A04A-D74D95427A41}" type="parTrans" cxnId="{CF2EDD70-0C61-402A-B3AA-C3DFD6DC29DA}">
      <dgm:prSet/>
      <dgm:spPr/>
      <dgm:t>
        <a:bodyPr/>
        <a:lstStyle/>
        <a:p>
          <a:endParaRPr lang="en-US"/>
        </a:p>
      </dgm:t>
    </dgm:pt>
    <dgm:pt modelId="{B6E2C596-C397-4FA3-91EE-1B152009E6EA}" type="sibTrans" cxnId="{CF2EDD70-0C61-402A-B3AA-C3DFD6DC29D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3BB1F5BB-2F9D-4C56-9DAC-05AF45515E17}" type="pres">
      <dgm:prSet presAssocID="{D3C0259B-15E5-4D58-B98F-ACDA908987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F2AAE3-8D52-4A61-A144-DFDA79E35AE8}" type="pres">
      <dgm:prSet presAssocID="{B71E78B2-8A3C-4492-A32A-B6B931F51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541DD-AEB8-4BFF-8F1E-3AF8B26F28E4}" type="pres">
      <dgm:prSet presAssocID="{92BF189C-AB5A-492F-8D3E-B356147EE73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B4F2D7D-7CB5-47BE-861F-7A27A17BC54F}" type="pres">
      <dgm:prSet presAssocID="{92BF189C-AB5A-492F-8D3E-B356147EE73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BB4E28B-EB49-4C32-9EA7-9DE85D9E4521}" type="pres">
      <dgm:prSet presAssocID="{37CD3D4D-643E-4129-B9C1-5DEF88955EA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C4548-4F72-4888-BB15-8A03E82ADDCA}" type="pres">
      <dgm:prSet presAssocID="{50778A8D-6AC6-4130-9F58-041C8818C79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06C5677-BB93-4A08-BA25-3BA1B78C2CC3}" type="pres">
      <dgm:prSet presAssocID="{50778A8D-6AC6-4130-9F58-041C8818C79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DB729BA-F463-4C4D-93BF-5D3DE33F656A}" type="pres">
      <dgm:prSet presAssocID="{1DF80B76-4E8C-4917-8852-165E77105ACD}" presName="node" presStyleLbl="node1" presStyleIdx="2" presStyleCnt="3" custScaleX="117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0D61A-FF35-4305-9DE6-2F596A5F4132}" type="pres">
      <dgm:prSet presAssocID="{B6E2C596-C397-4FA3-91EE-1B152009E6E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F0F79EE-D483-4B7A-B4D7-E770B8ADB862}" type="pres">
      <dgm:prSet presAssocID="{B6E2C596-C397-4FA3-91EE-1B152009E6E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B6E1161-692D-4124-9050-3EA57C5656F2}" type="presOf" srcId="{50778A8D-6AC6-4130-9F58-041C8818C79D}" destId="{24AC4548-4F72-4888-BB15-8A03E82ADDCA}" srcOrd="0" destOrd="0" presId="urn:microsoft.com/office/officeart/2005/8/layout/cycle7"/>
    <dgm:cxn modelId="{CF2EDD70-0C61-402A-B3AA-C3DFD6DC29DA}" srcId="{D3C0259B-15E5-4D58-B98F-ACDA90898794}" destId="{1DF80B76-4E8C-4917-8852-165E77105ACD}" srcOrd="2" destOrd="0" parTransId="{F195F38F-1398-416B-A04A-D74D95427A41}" sibTransId="{B6E2C596-C397-4FA3-91EE-1B152009E6EA}"/>
    <dgm:cxn modelId="{09AFCA26-573A-4AC5-8AE4-A95014082FC4}" type="presOf" srcId="{50778A8D-6AC6-4130-9F58-041C8818C79D}" destId="{206C5677-BB93-4A08-BA25-3BA1B78C2CC3}" srcOrd="1" destOrd="0" presId="urn:microsoft.com/office/officeart/2005/8/layout/cycle7"/>
    <dgm:cxn modelId="{38E7CB16-33E1-47DB-8BD7-11121AFA2BE2}" type="presOf" srcId="{92BF189C-AB5A-492F-8D3E-B356147EE73F}" destId="{60E541DD-AEB8-4BFF-8F1E-3AF8B26F28E4}" srcOrd="0" destOrd="0" presId="urn:microsoft.com/office/officeart/2005/8/layout/cycle7"/>
    <dgm:cxn modelId="{CC5ABA94-58A6-42BC-9933-836A766457F8}" type="presOf" srcId="{D3C0259B-15E5-4D58-B98F-ACDA90898794}" destId="{3BB1F5BB-2F9D-4C56-9DAC-05AF45515E17}" srcOrd="0" destOrd="0" presId="urn:microsoft.com/office/officeart/2005/8/layout/cycle7"/>
    <dgm:cxn modelId="{A2063AC4-FFA9-4ED7-9BB5-79C6C82C214C}" srcId="{D3C0259B-15E5-4D58-B98F-ACDA90898794}" destId="{37CD3D4D-643E-4129-B9C1-5DEF88955EA4}" srcOrd="1" destOrd="0" parTransId="{4BAFB20E-42FA-4FEF-ABF4-7A48555B73AC}" sibTransId="{50778A8D-6AC6-4130-9F58-041C8818C79D}"/>
    <dgm:cxn modelId="{499AAF52-594B-4A1A-B8B5-59D78A68C738}" type="presOf" srcId="{B6E2C596-C397-4FA3-91EE-1B152009E6EA}" destId="{8020D61A-FF35-4305-9DE6-2F596A5F4132}" srcOrd="0" destOrd="0" presId="urn:microsoft.com/office/officeart/2005/8/layout/cycle7"/>
    <dgm:cxn modelId="{BDF93D16-54DC-477E-B068-81F889C8BD7A}" srcId="{D3C0259B-15E5-4D58-B98F-ACDA90898794}" destId="{B71E78B2-8A3C-4492-A32A-B6B931F51002}" srcOrd="0" destOrd="0" parTransId="{4A785B23-ABA0-4371-B366-3804BEBDBBE2}" sibTransId="{92BF189C-AB5A-492F-8D3E-B356147EE73F}"/>
    <dgm:cxn modelId="{6B23285E-D1DC-4B62-AD0A-71D440026494}" type="presOf" srcId="{B6E2C596-C397-4FA3-91EE-1B152009E6EA}" destId="{1F0F79EE-D483-4B7A-B4D7-E770B8ADB862}" srcOrd="1" destOrd="0" presId="urn:microsoft.com/office/officeart/2005/8/layout/cycle7"/>
    <dgm:cxn modelId="{611A0213-97F2-42F7-881C-959D479F410C}" type="presOf" srcId="{37CD3D4D-643E-4129-B9C1-5DEF88955EA4}" destId="{ABB4E28B-EB49-4C32-9EA7-9DE85D9E4521}" srcOrd="0" destOrd="0" presId="urn:microsoft.com/office/officeart/2005/8/layout/cycle7"/>
    <dgm:cxn modelId="{A530B6C0-0402-4196-ACEF-26E63680F5E8}" type="presOf" srcId="{B71E78B2-8A3C-4492-A32A-B6B931F51002}" destId="{0EF2AAE3-8D52-4A61-A144-DFDA79E35AE8}" srcOrd="0" destOrd="0" presId="urn:microsoft.com/office/officeart/2005/8/layout/cycle7"/>
    <dgm:cxn modelId="{EBDE30B6-A6DC-4C21-A5B7-56F9EE41C23B}" type="presOf" srcId="{92BF189C-AB5A-492F-8D3E-B356147EE73F}" destId="{7B4F2D7D-7CB5-47BE-861F-7A27A17BC54F}" srcOrd="1" destOrd="0" presId="urn:microsoft.com/office/officeart/2005/8/layout/cycle7"/>
    <dgm:cxn modelId="{5220FC29-9F60-46A0-B219-0E712F57D4FA}" type="presOf" srcId="{1DF80B76-4E8C-4917-8852-165E77105ACD}" destId="{5DB729BA-F463-4C4D-93BF-5D3DE33F656A}" srcOrd="0" destOrd="0" presId="urn:microsoft.com/office/officeart/2005/8/layout/cycle7"/>
    <dgm:cxn modelId="{0D3F1377-FDD7-4704-B623-5AF955D54F89}" type="presParOf" srcId="{3BB1F5BB-2F9D-4C56-9DAC-05AF45515E17}" destId="{0EF2AAE3-8D52-4A61-A144-DFDA79E35AE8}" srcOrd="0" destOrd="0" presId="urn:microsoft.com/office/officeart/2005/8/layout/cycle7"/>
    <dgm:cxn modelId="{43835EEA-7BA5-4792-A94A-00D820751CD3}" type="presParOf" srcId="{3BB1F5BB-2F9D-4C56-9DAC-05AF45515E17}" destId="{60E541DD-AEB8-4BFF-8F1E-3AF8B26F28E4}" srcOrd="1" destOrd="0" presId="urn:microsoft.com/office/officeart/2005/8/layout/cycle7"/>
    <dgm:cxn modelId="{4B5B2EF9-547E-4CFE-84A9-BA49208CF450}" type="presParOf" srcId="{60E541DD-AEB8-4BFF-8F1E-3AF8B26F28E4}" destId="{7B4F2D7D-7CB5-47BE-861F-7A27A17BC54F}" srcOrd="0" destOrd="0" presId="urn:microsoft.com/office/officeart/2005/8/layout/cycle7"/>
    <dgm:cxn modelId="{4905A32B-701A-4F52-A61D-728B37D28A4A}" type="presParOf" srcId="{3BB1F5BB-2F9D-4C56-9DAC-05AF45515E17}" destId="{ABB4E28B-EB49-4C32-9EA7-9DE85D9E4521}" srcOrd="2" destOrd="0" presId="urn:microsoft.com/office/officeart/2005/8/layout/cycle7"/>
    <dgm:cxn modelId="{3032166B-7074-4FCC-B785-D26A7A7A3767}" type="presParOf" srcId="{3BB1F5BB-2F9D-4C56-9DAC-05AF45515E17}" destId="{24AC4548-4F72-4888-BB15-8A03E82ADDCA}" srcOrd="3" destOrd="0" presId="urn:microsoft.com/office/officeart/2005/8/layout/cycle7"/>
    <dgm:cxn modelId="{301CDA30-B1D7-4507-B236-8414399EBE41}" type="presParOf" srcId="{24AC4548-4F72-4888-BB15-8A03E82ADDCA}" destId="{206C5677-BB93-4A08-BA25-3BA1B78C2CC3}" srcOrd="0" destOrd="0" presId="urn:microsoft.com/office/officeart/2005/8/layout/cycle7"/>
    <dgm:cxn modelId="{3CF06EA3-CDC5-4C2A-B809-602FD4D1046A}" type="presParOf" srcId="{3BB1F5BB-2F9D-4C56-9DAC-05AF45515E17}" destId="{5DB729BA-F463-4C4D-93BF-5D3DE33F656A}" srcOrd="4" destOrd="0" presId="urn:microsoft.com/office/officeart/2005/8/layout/cycle7"/>
    <dgm:cxn modelId="{EB13D6E7-D8C4-4887-B590-3B935C6B23FE}" type="presParOf" srcId="{3BB1F5BB-2F9D-4C56-9DAC-05AF45515E17}" destId="{8020D61A-FF35-4305-9DE6-2F596A5F4132}" srcOrd="5" destOrd="0" presId="urn:microsoft.com/office/officeart/2005/8/layout/cycle7"/>
    <dgm:cxn modelId="{287A143A-33F9-4A97-B6BA-1186EA27BA38}" type="presParOf" srcId="{8020D61A-FF35-4305-9DE6-2F596A5F4132}" destId="{1F0F79EE-D483-4B7A-B4D7-E770B8ADB86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6C731-DE7D-4ABC-BAF6-9135D6E6420B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2F18F-7676-4BE1-9ACB-16A1D6E5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9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9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3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8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8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48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72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90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2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93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98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6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8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6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0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0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71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F18F-7676-4BE1-9ACB-16A1D6E52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4.png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19" Type="http://schemas.openxmlformats.org/officeDocument/2006/relationships/image" Target="../media/image64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5.svg"/><Relationship Id="rId17" Type="http://schemas.openxmlformats.org/officeDocument/2006/relationships/image" Target="../media/image62.svg"/><Relationship Id="rId25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24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8.png"/><Relationship Id="rId23" Type="http://schemas.openxmlformats.org/officeDocument/2006/relationships/image" Target="../media/image66.svg"/><Relationship Id="rId19" Type="http://schemas.openxmlformats.org/officeDocument/2006/relationships/image" Target="../media/image64.svg"/><Relationship Id="rId10" Type="http://schemas.openxmlformats.org/officeDocument/2006/relationships/image" Target="../media/image49.svg"/><Relationship Id="rId4" Type="http://schemas.openxmlformats.org/officeDocument/2006/relationships/image" Target="../media/image5.jpeg"/><Relationship Id="rId14" Type="http://schemas.openxmlformats.org/officeDocument/2006/relationships/image" Target="../media/image23.svg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57576" r="12766"/>
          <a:stretch/>
        </p:blipFill>
        <p:spPr bwMode="auto">
          <a:xfrm>
            <a:off x="9829800" y="4991100"/>
            <a:ext cx="84582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24200" y="336697"/>
            <a:ext cx="13639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  <a:p>
            <a:pPr algn="ctr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QUẢN TRỊ MARKETING TRONG </a:t>
            </a:r>
          </a:p>
          <a:p>
            <a:pPr algn="ctr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HTX NÔNG NGHIỆP</a:t>
            </a:r>
            <a:endParaRPr lang="en-US" sz="48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12882" y="2899068"/>
            <a:ext cx="8572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1600" y="3584868"/>
            <a:ext cx="1600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 dung </a:t>
            </a:r>
            <a:r>
              <a:rPr lang="x-none" sz="32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x-none" sz="32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vấn đề cơ bản của </a:t>
            </a:r>
            <a:r>
              <a:rPr lang="x-none" sz="32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marketing liên quan khách hàng, HTX và cộng đồng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143500"/>
            <a:ext cx="908685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Nghề đào tạo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GIÁM ĐỐC HTX NÔNG NGHIỆP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 độ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SƠ CẤP 1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 đun 2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QUẢN TRỊ HTX NÔNG NGHIỆP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0500"/>
            <a:ext cx="3171824" cy="2362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46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63031" y="902895"/>
            <a:ext cx="6567055" cy="1180940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</a:t>
            </a: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</a:t>
            </a:r>
          </a:p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 sản phẩm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6830086" y="1567271"/>
            <a:ext cx="2397252" cy="1611866"/>
          </a:xfrm>
          <a:prstGeom prst="bent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145021" y="2427495"/>
            <a:ext cx="10075164" cy="137743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itchFamily="18" charset="0"/>
              </a:rPr>
              <a:t>Người tiêu dùng: thích sản phẩm chất lượng cao nhất, tính năng tốt nhất 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13176390" y="4181484"/>
            <a:ext cx="331089" cy="53340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504789" y="4818784"/>
            <a:ext cx="9681210" cy="22297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itchFamily="18" charset="0"/>
              </a:rPr>
              <a:t>Doanh nghiệp: nỗ lực tạo ra các sản phẩm chất lượng tốt nhất và thường xuyên cải tiến chúng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363200" y="0"/>
            <a:ext cx="7924803" cy="1159290"/>
            <a:chOff x="13258801" y="1317210"/>
            <a:chExt cx="5029202" cy="1159290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193757" y="-617746"/>
              <a:ext cx="1159290" cy="5029202"/>
            </a:xfrm>
            <a:prstGeom prst="rect">
              <a:avLst/>
            </a:prstGeom>
          </p:spPr>
        </p:pic>
        <p:sp>
          <p:nvSpPr>
            <p:cNvPr id="10" name="TextBox 4"/>
            <p:cNvSpPr txBox="1"/>
            <p:nvPr/>
          </p:nvSpPr>
          <p:spPr>
            <a:xfrm>
              <a:off x="13598236" y="1643023"/>
              <a:ext cx="4221417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1.2 Các quan điểm marketing</a:t>
              </a:r>
              <a:endParaRPr lang="en-US" sz="4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 descr="Giá lúa gạo hôm nay 17/03/2022: Lúa IR 50404 tươi tăng đến 300 đồng/k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0"/>
            <a:ext cx="3810000" cy="36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ạo 504 , gạo giá rẻ dùng đổ bánh bèo - xèo - bú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89" y="6667500"/>
            <a:ext cx="5345349" cy="356362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7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531654" y="2438176"/>
            <a:ext cx="9063307" cy="784882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BC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38665" y="6515437"/>
            <a:ext cx="4698670" cy="4069048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11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12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sp>
        <p:nvSpPr>
          <p:cNvPr id="21" name="Freeform 20"/>
          <p:cNvSpPr/>
          <p:nvPr/>
        </p:nvSpPr>
        <p:spPr>
          <a:xfrm>
            <a:off x="263031" y="307848"/>
            <a:ext cx="7661769" cy="1180940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</a:t>
            </a: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vào sản phẩm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14600" y="4381500"/>
            <a:ext cx="2286000" cy="182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itchFamily="18" charset="0"/>
              </a:rPr>
              <a:t>Điều kiện áp dụng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105401" y="3226978"/>
            <a:ext cx="1039019" cy="195203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50" rIns="15241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144418" y="3265080"/>
            <a:ext cx="9794247" cy="1268820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kern="1200" smtClean="0">
                <a:latin typeface="Times New Roman" panose="02020603050405020304" pitchFamily="18" charset="0"/>
                <a:cs typeface="Times New Roman" pitchFamily="18" charset="0"/>
              </a:rPr>
              <a:t>Thị trường độc quyền, không hoặc rất ít sản phẩm thay thế, chu kỳ sống sản phẩm dài</a:t>
            </a:r>
            <a:endParaRPr lang="en-US" sz="3200" kern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105401" y="5236103"/>
            <a:ext cx="1039018" cy="1909070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accent2">
              <a:hueOff val="-1330433"/>
              <a:satOff val="-50000"/>
              <a:lumOff val="22549"/>
              <a:alphaOff val="0"/>
            </a:schemeClr>
          </a:fillRef>
          <a:effectRef idx="0">
            <a:schemeClr val="accent2">
              <a:hueOff val="-1330433"/>
              <a:satOff val="-50000"/>
              <a:lumOff val="22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49" rIns="15240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144418" y="5274204"/>
            <a:ext cx="9794247" cy="1240896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kern="1200" smtClean="0">
                <a:latin typeface="Times New Roman" panose="02020603050405020304" pitchFamily="18" charset="0"/>
                <a:cs typeface="Times New Roman" pitchFamily="18" charset="0"/>
              </a:rPr>
              <a:t>Thị trường cạnh tranh gay gắt về chất lượng sản phẩm, doanh nghiệp có lợi thế về công nghệ sản xuất</a:t>
            </a:r>
            <a:endParaRPr lang="en-US" sz="3200" kern="1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9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1"/>
    </mc:Choice>
    <mc:Fallback xmlns="">
      <p:transition spd="slow" advTm="1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63031" y="902895"/>
            <a:ext cx="6567055" cy="1180940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</a:t>
            </a:r>
          </a:p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 bán hàng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6830086" y="1567271"/>
            <a:ext cx="2397252" cy="1611866"/>
          </a:xfrm>
          <a:prstGeom prst="bent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145021" y="2427495"/>
            <a:ext cx="10075164" cy="137743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itchFamily="18" charset="0"/>
              </a:rPr>
              <a:t>Người tiêu dùng: bảo thủ, ngần ngại trong việc mua sắm hàng hóa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13176390" y="4181484"/>
            <a:ext cx="331089" cy="5334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504789" y="4818784"/>
            <a:ext cx="9681210" cy="222971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itchFamily="18" charset="0"/>
              </a:rPr>
              <a:t>Doanh nghiệp: nỗ lực bán hàng và khuyến mãi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025"/>
            <a:ext cx="78581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Khi khuyến mại không còn sức hút lớn, doanh nghiệp cần phải làm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23" y="8288932"/>
            <a:ext cx="2438400" cy="19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11" y="8135218"/>
            <a:ext cx="3554498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363200" y="82125"/>
            <a:ext cx="7924803" cy="1159290"/>
            <a:chOff x="13258801" y="1317210"/>
            <a:chExt cx="5029202" cy="1159290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193757" y="-617746"/>
              <a:ext cx="1159290" cy="5029202"/>
            </a:xfrm>
            <a:prstGeom prst="rect">
              <a:avLst/>
            </a:prstGeom>
          </p:spPr>
        </p:pic>
        <p:sp>
          <p:nvSpPr>
            <p:cNvPr id="16" name="TextBox 4"/>
            <p:cNvSpPr txBox="1"/>
            <p:nvPr/>
          </p:nvSpPr>
          <p:spPr>
            <a:xfrm>
              <a:off x="13598236" y="1643023"/>
              <a:ext cx="4221417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1.2 Các quan điểm marketing</a:t>
              </a:r>
              <a:endParaRPr lang="en-US" sz="4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80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7"/>
    </mc:Choice>
    <mc:Fallback xmlns="">
      <p:transition spd="slow" advTm="3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531654" y="2438176"/>
            <a:ext cx="9063307" cy="784882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BC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38665" y="6515437"/>
            <a:ext cx="4698670" cy="4069048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11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12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sp>
        <p:nvSpPr>
          <p:cNvPr id="21" name="Freeform 20"/>
          <p:cNvSpPr/>
          <p:nvPr/>
        </p:nvSpPr>
        <p:spPr>
          <a:xfrm>
            <a:off x="263030" y="269748"/>
            <a:ext cx="9490569" cy="758952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</a:t>
            </a: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vào bán hàng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33600" y="3612415"/>
            <a:ext cx="1995089" cy="182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itchFamily="18" charset="0"/>
              </a:rPr>
              <a:t>Điều kiện áp dụng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33490" y="2495993"/>
            <a:ext cx="1039019" cy="195203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50" rIns="15241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472507" y="2495995"/>
            <a:ext cx="7938693" cy="1268820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kern="1200" smtClean="0">
                <a:latin typeface="Times New Roman" panose="02020603050405020304" pitchFamily="18" charset="0"/>
                <a:cs typeface="Times New Roman" pitchFamily="18" charset="0"/>
              </a:rPr>
              <a:t>Sản phẩm ít có khả năng biến đổi về chất lượng và thuộc tính</a:t>
            </a:r>
            <a:endParaRPr lang="en-US" sz="3200" kern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433490" y="4505118"/>
            <a:ext cx="1039018" cy="1909070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accent2">
              <a:hueOff val="-1330433"/>
              <a:satOff val="-50000"/>
              <a:lumOff val="22549"/>
              <a:alphaOff val="0"/>
            </a:schemeClr>
          </a:fillRef>
          <a:effectRef idx="0">
            <a:schemeClr val="accent2">
              <a:hueOff val="-1330433"/>
              <a:satOff val="-50000"/>
              <a:lumOff val="22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49" rIns="15240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472507" y="4505119"/>
            <a:ext cx="7938693" cy="1240896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200" kern="1200" smtClean="0">
                <a:latin typeface="Times New Roman" panose="02020603050405020304" pitchFamily="18" charset="0"/>
                <a:cs typeface="Times New Roman" pitchFamily="18" charset="0"/>
              </a:rPr>
              <a:t>Sản phẩm có nhu cầu thụ động</a:t>
            </a:r>
            <a:endParaRPr lang="en-US" sz="3200" kern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234089" y="5898415"/>
            <a:ext cx="304800" cy="381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Cloud 19"/>
          <p:cNvSpPr/>
          <p:nvPr/>
        </p:nvSpPr>
        <p:spPr>
          <a:xfrm>
            <a:off x="7862488" y="6279414"/>
            <a:ext cx="4862911" cy="297888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itchFamily="18" charset="0"/>
              </a:rPr>
              <a:t>Ví dụ: bảo hiểm, chiêu sinh, dịch vụ mai táng….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9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9"/>
    </mc:Choice>
    <mc:Fallback xmlns="">
      <p:transition spd="slow" advTm="1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363200" y="0"/>
            <a:ext cx="7924803" cy="1159290"/>
            <a:chOff x="13258801" y="1317210"/>
            <a:chExt cx="5029202" cy="115929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193757" y="-617746"/>
              <a:ext cx="1159290" cy="5029202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13598236" y="1643023"/>
              <a:ext cx="4221417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1.2 Các quan điểm marketing</a:t>
              </a:r>
              <a:endParaRPr lang="en-US" sz="4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263031" y="902895"/>
            <a:ext cx="6567055" cy="1180940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755"/>
              </a:spcAft>
            </a:pP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marketing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6830086" y="1567271"/>
            <a:ext cx="2397252" cy="1611866"/>
          </a:xfrm>
          <a:prstGeom prst="bent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145021" y="2427495"/>
            <a:ext cx="10075164" cy="137743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itchFamily="18" charset="0"/>
              </a:rPr>
              <a:t>Khách hàng là đối tượng doanh nghiệp phải phục vụ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13176390" y="4181484"/>
            <a:ext cx="331089" cy="5334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635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458200" y="4851778"/>
            <a:ext cx="9601200" cy="349212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>
                <a:latin typeface="Times New Roman" pitchFamily="18" charset="0"/>
                <a:cs typeface="Times New Roman" pitchFamily="18" charset="0"/>
              </a:rPr>
              <a:t>Doanh nghiệp cần: </a:t>
            </a:r>
          </a:p>
          <a:p>
            <a:pPr algn="just"/>
            <a:r>
              <a:rPr lang="en-US" sz="3600">
                <a:latin typeface="Times New Roman" pitchFamily="18" charset="0"/>
                <a:cs typeface="Times New Roman" pitchFamily="18" charset="0"/>
              </a:rPr>
              <a:t>+ Xác định nhu cầu, mong muốn của thị trường mục tiêu</a:t>
            </a:r>
          </a:p>
          <a:p>
            <a:pPr algn="just"/>
            <a:r>
              <a:rPr lang="en-US" sz="3600">
                <a:latin typeface="Times New Roman" pitchFamily="18" charset="0"/>
                <a:cs typeface="Times New Roman" pitchFamily="18" charset="0"/>
              </a:rPr>
              <a:t>+ Thỏa mãn nhu cầu, mong muốn đó bằng các phương thức tốt hơn so với đối thủ cạnh tranh</a:t>
            </a:r>
          </a:p>
          <a:p>
            <a:pPr algn="just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4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5"/>
    </mc:Choice>
    <mc:Fallback xmlns="">
      <p:transition spd="slow" advTm="3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22520" r="13141" b="27594"/>
          <a:stretch/>
        </p:blipFill>
        <p:spPr bwMode="auto">
          <a:xfrm>
            <a:off x="1066800" y="0"/>
            <a:ext cx="16383000" cy="845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6"/>
    </mc:Choice>
    <mc:Fallback xmlns="">
      <p:transition spd="slow" advTm="1475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4636" y="20782"/>
            <a:ext cx="9261764" cy="1007918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755"/>
              </a:spcAft>
            </a:pPr>
            <a:r>
              <a:rPr 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e/ </a:t>
            </a:r>
            <a:r>
              <a:rPr lang="en-US" sz="36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Quan điểm </a:t>
            </a:r>
            <a:r>
              <a:rPr 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marketing – đạo đức xã hội</a:t>
            </a:r>
            <a:endParaRPr lang="en-US" sz="36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83700150"/>
              </p:ext>
            </p:extLst>
          </p:nvPr>
        </p:nvGraphicFramePr>
        <p:xfrm>
          <a:off x="3810000" y="1409700"/>
          <a:ext cx="108204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38600" y="8794172"/>
            <a:ext cx="1158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Lợi nhuận 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 qua</a:t>
            </a:r>
            <a:endParaRPr lang="en-US" sz="32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thỏa mãn nhu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cầu 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khách hàng và 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 tín nhiệm của 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xã hội</a:t>
            </a:r>
            <a:endParaRPr lang="en-US" sz="32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2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7"/>
    </mc:Choice>
    <mc:Fallback xmlns="">
      <p:transition spd="slow" advTm="6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325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1.3 MARKETING TRUYỀN THỐNG VÀ MARKETING HIỆN ĐẠI</a:t>
            </a:r>
            <a:endParaRPr lang="en-US" sz="3200" b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72600" y="2705100"/>
            <a:ext cx="8686800" cy="31242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Nghiên cứu thị trường rồi mới tiến hành sản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Thị trường là yếu tố quyết định</a:t>
            </a: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Times New Roman" pitchFamily="18" charset="0"/>
                <a:ea typeface="Times New Roman"/>
                <a:cs typeface="Times New Roman" pitchFamily="18" charset="0"/>
              </a:rPr>
              <a:t>Bán thứ thị trường cần</a:t>
            </a:r>
            <a:endParaRPr lang="en-US" sz="280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800100" y="5285508"/>
            <a:ext cx="5169478" cy="2601192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itchFamily="18" charset="0"/>
              </a:rPr>
              <a:t>MARKETING TRUYỀN THỐNG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800100" y="1866900"/>
            <a:ext cx="8343900" cy="27432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Sản xuất xong mới tìm thị trường</a:t>
            </a: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Sản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xuất là khâu quyết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định</a:t>
            </a: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smtClean="0">
                <a:latin typeface="Times New Roman" pitchFamily="18" charset="0"/>
                <a:ea typeface="Times New Roman"/>
                <a:cs typeface="Times New Roman" pitchFamily="18" charset="0"/>
              </a:rPr>
              <a:t>Bán cái đã có</a:t>
            </a:r>
            <a:endParaRPr lang="en-US" sz="280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10591800" y="6352309"/>
            <a:ext cx="5181600" cy="2133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itchFamily="18" charset="0"/>
              </a:rPr>
              <a:t>MARKETING HIỆN ĐẠI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9"/>
    </mc:Choice>
    <mc:Fallback xmlns="">
      <p:transition spd="slow" advTm="2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916400" y="7886699"/>
            <a:ext cx="3104317" cy="29603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1563833" y="-320852"/>
            <a:ext cx="4800600" cy="327313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257800" y="495300"/>
            <a:ext cx="10835935" cy="820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1.4 Marketing trong HTX nông nghiệp</a:t>
            </a:r>
            <a:endParaRPr lang="en-US" sz="4400" b="1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48199" y="1935334"/>
            <a:ext cx="13106401" cy="4183490"/>
            <a:chOff x="4648199" y="1935334"/>
            <a:chExt cx="11445535" cy="3665927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4"/>
            <a:srcRect l="10686" t="13590" r="16652" b="24418"/>
            <a:stretch>
              <a:fillRect/>
            </a:stretch>
          </p:blipFill>
          <p:spPr>
            <a:xfrm>
              <a:off x="4648199" y="1935334"/>
              <a:ext cx="11445535" cy="366592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800599" y="2193637"/>
              <a:ext cx="10972801" cy="3290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400">
                  <a:latin typeface="Times New Roman" panose="02020603050405020304" pitchFamily="18" charset="0"/>
                  <a:cs typeface="Times New Roman" pitchFamily="18" charset="0"/>
                </a:rPr>
                <a:t>Marketing trong HTX </a:t>
              </a: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nông nghiệp là </a:t>
              </a:r>
              <a:r>
                <a:rPr lang="en-US" sz="3400">
                  <a:latin typeface="Times New Roman" pitchFamily="18" charset="0"/>
                  <a:cs typeface="Times New Roman" pitchFamily="18" charset="0"/>
                </a:rPr>
                <a:t>tập hợp tất cả các hoạt động của HTX và thành viên liên quan đến </a:t>
              </a: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việc:</a:t>
              </a:r>
            </a:p>
            <a:p>
              <a:pPr marL="457200" indent="-457200" algn="just">
                <a:buFont typeface="Arial" pitchFamily="34" charset="0"/>
                <a:buChar char="•"/>
              </a:pP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nghiên </a:t>
              </a:r>
              <a:r>
                <a:rPr lang="en-US" sz="3400" i="1">
                  <a:latin typeface="Times New Roman" pitchFamily="18" charset="0"/>
                  <a:cs typeface="Times New Roman" pitchFamily="18" charset="0"/>
                </a:rPr>
                <a:t>cứu nhu cầu thị </a:t>
              </a: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</a:p>
            <a:p>
              <a:pPr marL="457200" indent="-457200" algn="just">
                <a:buFont typeface="Arial" pitchFamily="34" charset="0"/>
                <a:buChar char="•"/>
              </a:pP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tổ </a:t>
              </a:r>
              <a:r>
                <a:rPr lang="en-US" sz="3400" i="1">
                  <a:latin typeface="Times New Roman" pitchFamily="18" charset="0"/>
                  <a:cs typeface="Times New Roman" pitchFamily="18" charset="0"/>
                </a:rPr>
                <a:t>chức sản </a:t>
              </a: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xuất</a:t>
              </a:r>
            </a:p>
            <a:p>
              <a:pPr marL="457200" indent="-457200" algn="just">
                <a:buFont typeface="Arial" pitchFamily="34" charset="0"/>
                <a:buChar char="•"/>
              </a:pP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thu </a:t>
              </a:r>
              <a:r>
                <a:rPr lang="en-US" sz="3400" i="1">
                  <a:latin typeface="Times New Roman" pitchFamily="18" charset="0"/>
                  <a:cs typeface="Times New Roman" pitchFamily="18" charset="0"/>
                </a:rPr>
                <a:t>hoạch, sơ chế, chế biến một sản phẩm hàng hóa </a:t>
              </a:r>
              <a:r>
                <a:rPr lang="en-US" sz="3400" i="1" smtClean="0">
                  <a:latin typeface="Times New Roman" pitchFamily="18" charset="0"/>
                  <a:cs typeface="Times New Roman" pitchFamily="18" charset="0"/>
                </a:rPr>
                <a:t>của </a:t>
              </a:r>
              <a:r>
                <a:rPr lang="en-US" sz="3400" i="1">
                  <a:latin typeface="Times New Roman" pitchFamily="18" charset="0"/>
                  <a:cs typeface="Times New Roman" pitchFamily="18" charset="0"/>
                </a:rPr>
                <a:t>HTX </a:t>
              </a:r>
              <a:endParaRPr lang="en-US" sz="3400" i="1" smtClean="0"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 algn="just">
                <a:buFont typeface="Symbol"/>
                <a:buChar char="Þ"/>
              </a:pP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 Nhằm </a:t>
              </a:r>
              <a:r>
                <a:rPr lang="en-US" sz="3400">
                  <a:latin typeface="Times New Roman" pitchFamily="18" charset="0"/>
                  <a:cs typeface="Times New Roman" pitchFamily="18" charset="0"/>
                </a:rPr>
                <a:t>nâng cao giá trị sản </a:t>
              </a: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phẩm</a:t>
              </a:r>
            </a:p>
            <a:p>
              <a:pPr marL="457200" indent="-457200" algn="just">
                <a:buFont typeface="Symbol"/>
                <a:buChar char="Þ"/>
              </a:pP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 Tối </a:t>
              </a:r>
              <a:r>
                <a:rPr lang="en-US" sz="3400">
                  <a:latin typeface="Times New Roman" pitchFamily="18" charset="0"/>
                  <a:cs typeface="Times New Roman" pitchFamily="18" charset="0"/>
                </a:rPr>
                <a:t>đa hóa lợi nhuận của HTX và thành viên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6467" y="8122231"/>
            <a:ext cx="11201400" cy="1632138"/>
            <a:chOff x="836467" y="6210301"/>
            <a:chExt cx="11201400" cy="3925700"/>
          </a:xfrm>
        </p:grpSpPr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4"/>
            <a:srcRect l="10686" t="13590" r="16652" b="24418"/>
            <a:stretch>
              <a:fillRect/>
            </a:stretch>
          </p:blipFill>
          <p:spPr>
            <a:xfrm>
              <a:off x="836467" y="6210301"/>
              <a:ext cx="11201400" cy="39257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88866" y="6651953"/>
              <a:ext cx="10593533" cy="273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vi-VN" sz="3400" smtClean="0">
                  <a:latin typeface="Times New Roman" pitchFamily="18" charset="0"/>
                  <a:cs typeface="Times New Roman" pitchFamily="18" charset="0"/>
                </a:rPr>
                <a:t>arketing </a:t>
              </a:r>
              <a:r>
                <a:rPr lang="vi-VN" sz="3400">
                  <a:latin typeface="Times New Roman" pitchFamily="18" charset="0"/>
                  <a:cs typeface="Times New Roman" pitchFamily="18" charset="0"/>
                </a:rPr>
                <a:t>là một hình thức </a:t>
              </a: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còn </a:t>
              </a:r>
              <a:r>
                <a:rPr lang="en-US" sz="3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vi-VN" sz="3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 </a:t>
              </a:r>
              <a:r>
                <a:rPr lang="en-US" sz="3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mẻ </a:t>
              </a:r>
              <a:r>
                <a:rPr lang="vi-VN" sz="3400" smtClean="0">
                  <a:latin typeface="Times New Roman" pitchFamily="18" charset="0"/>
                  <a:cs typeface="Times New Roman" pitchFamily="18" charset="0"/>
                </a:rPr>
                <a:t>với </a:t>
              </a:r>
              <a:r>
                <a:rPr lang="vi-VN" sz="3400">
                  <a:latin typeface="Times New Roman" pitchFamily="18" charset="0"/>
                  <a:cs typeface="Times New Roman" pitchFamily="18" charset="0"/>
                </a:rPr>
                <a:t>HTX </a:t>
              </a:r>
              <a:r>
                <a:rPr lang="en-US" sz="3400" smtClean="0">
                  <a:latin typeface="Times New Roman" pitchFamily="18" charset="0"/>
                  <a:cs typeface="Times New Roman" pitchFamily="18" charset="0"/>
                </a:rPr>
                <a:t>nông nghiệp</a:t>
              </a:r>
              <a:endParaRPr lang="en-US" sz="3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55580" y="5627520"/>
            <a:ext cx="2214969" cy="567837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561617" y="8598278"/>
            <a:ext cx="2731756" cy="16887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6"/>
    </mc:Choice>
    <mc:Fallback xmlns="">
      <p:transition spd="slow" advTm="5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1033780"/>
            <a:ext cx="1150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KIỂM TRA CỦNG CỐ KIẾN THỨC</a:t>
            </a:r>
            <a:endParaRPr lang="en-US" sz="48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/>
          <a:stretch/>
        </p:blipFill>
        <p:spPr bwMode="auto">
          <a:xfrm>
            <a:off x="2633749" y="3467101"/>
            <a:ext cx="7124700" cy="38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540" y="3467100"/>
            <a:ext cx="666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916400" y="7886699"/>
            <a:ext cx="3104317" cy="2960399"/>
            <a:chOff x="0" y="0"/>
            <a:chExt cx="6350000" cy="6350000"/>
          </a:xfrm>
        </p:grpSpPr>
        <p:sp>
          <p:nvSpPr>
            <p:cNvPr id="6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1563833" y="-320852"/>
            <a:ext cx="4800600" cy="327313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86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"/>
    </mc:Choice>
    <mc:Fallback xmlns="">
      <p:transition spd="slow" advTm="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33119" y="2816860"/>
            <a:ext cx="10186533" cy="6988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b-NO" sz="44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nb-NO" sz="44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 được khái niệm </a:t>
            </a:r>
            <a:r>
              <a:rPr lang="nb-NO" sz="44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marketing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b-NO" sz="44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 tả được các </a:t>
            </a:r>
            <a:r>
              <a:rPr lang="nb-NO" sz="44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điểm </a:t>
            </a:r>
            <a:r>
              <a:rPr lang="nb-NO" sz="44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marketing và điều kiện áp dụng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b-NO" sz="44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 biết được các hoạt động marketing trong HTX nông nghiệp</a:t>
            </a:r>
          </a:p>
          <a:p>
            <a:pPr>
              <a:lnSpc>
                <a:spcPct val="150000"/>
              </a:lnSpc>
            </a:pPr>
            <a:endParaRPr lang="nb-NO" sz="440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§"/>
            </a:pPr>
            <a:endParaRPr lang="en-US" sz="440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258801" y="0"/>
            <a:ext cx="5029202" cy="1159290"/>
            <a:chOff x="13258801" y="1317210"/>
            <a:chExt cx="5029202" cy="11592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193757" y="-617746"/>
              <a:ext cx="1159290" cy="502920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3598236" y="1643023"/>
              <a:ext cx="4221417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MỤC TIÊU</a:t>
              </a:r>
              <a:endParaRPr lang="en-US" sz="4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8"/>
          <p:cNvGrpSpPr>
            <a:grpSpLocks noChangeAspect="1"/>
          </p:cNvGrpSpPr>
          <p:nvPr/>
        </p:nvGrpSpPr>
        <p:grpSpPr>
          <a:xfrm>
            <a:off x="27709" y="2057400"/>
            <a:ext cx="7375299" cy="8229600"/>
            <a:chOff x="0" y="0"/>
            <a:chExt cx="5678297" cy="6336030"/>
          </a:xfrm>
        </p:grpSpPr>
        <p:sp>
          <p:nvSpPr>
            <p:cNvPr id="7" name="Freeform 9"/>
            <p:cNvSpPr/>
            <p:nvPr/>
          </p:nvSpPr>
          <p:spPr>
            <a:xfrm>
              <a:off x="-82931" y="-11684"/>
              <a:ext cx="5938393" cy="6358256"/>
            </a:xfrm>
            <a:custGeom>
              <a:avLst/>
              <a:gdLst/>
              <a:ahLst/>
              <a:cxnLst/>
              <a:rect l="l" t="t" r="r" b="b"/>
              <a:pathLst>
                <a:path w="5938393" h="6358256">
                  <a:moveTo>
                    <a:pt x="5522341" y="4721987"/>
                  </a:moveTo>
                  <a:cubicBezTo>
                    <a:pt x="5446141" y="4828286"/>
                    <a:pt x="5429885" y="4863465"/>
                    <a:pt x="5318506" y="4855845"/>
                  </a:cubicBezTo>
                  <a:cubicBezTo>
                    <a:pt x="5319522" y="4874641"/>
                    <a:pt x="5335524" y="4886071"/>
                    <a:pt x="5309108" y="4890389"/>
                  </a:cubicBezTo>
                  <a:cubicBezTo>
                    <a:pt x="5285105" y="4945634"/>
                    <a:pt x="5181981" y="4875149"/>
                    <a:pt x="5195951" y="5024501"/>
                  </a:cubicBezTo>
                  <a:cubicBezTo>
                    <a:pt x="5134229" y="5014214"/>
                    <a:pt x="5063363" y="5116576"/>
                    <a:pt x="4972304" y="5124831"/>
                  </a:cubicBezTo>
                  <a:cubicBezTo>
                    <a:pt x="4896739" y="5108321"/>
                    <a:pt x="5124196" y="5162550"/>
                    <a:pt x="4644009" y="5248656"/>
                  </a:cubicBezTo>
                  <a:cubicBezTo>
                    <a:pt x="4648708" y="5282565"/>
                    <a:pt x="4515485" y="5174869"/>
                    <a:pt x="4552823" y="5222367"/>
                  </a:cubicBezTo>
                  <a:cubicBezTo>
                    <a:pt x="4467098" y="5196967"/>
                    <a:pt x="4500245" y="5326380"/>
                    <a:pt x="4398518" y="5230241"/>
                  </a:cubicBezTo>
                  <a:cubicBezTo>
                    <a:pt x="4304411" y="5295265"/>
                    <a:pt x="4203700" y="5284470"/>
                    <a:pt x="4002024" y="5332857"/>
                  </a:cubicBezTo>
                  <a:cubicBezTo>
                    <a:pt x="3968877" y="5394325"/>
                    <a:pt x="3977386" y="5344414"/>
                    <a:pt x="3810381" y="5431282"/>
                  </a:cubicBezTo>
                  <a:cubicBezTo>
                    <a:pt x="3826891" y="5356606"/>
                    <a:pt x="3701034" y="5461127"/>
                    <a:pt x="3696843" y="5463159"/>
                  </a:cubicBezTo>
                  <a:cubicBezTo>
                    <a:pt x="3576447" y="5495798"/>
                    <a:pt x="3623056" y="5626735"/>
                    <a:pt x="3490468" y="5630037"/>
                  </a:cubicBezTo>
                  <a:cubicBezTo>
                    <a:pt x="3466338" y="5574030"/>
                    <a:pt x="3469513" y="5664835"/>
                    <a:pt x="3412490" y="5616575"/>
                  </a:cubicBezTo>
                  <a:cubicBezTo>
                    <a:pt x="3410458" y="5619750"/>
                    <a:pt x="3394075" y="5664454"/>
                    <a:pt x="3313430" y="5673090"/>
                  </a:cubicBezTo>
                  <a:cubicBezTo>
                    <a:pt x="3299587" y="5683885"/>
                    <a:pt x="3253740" y="5804916"/>
                    <a:pt x="3180842" y="5760339"/>
                  </a:cubicBezTo>
                  <a:cubicBezTo>
                    <a:pt x="3149600" y="5828030"/>
                    <a:pt x="3189859" y="5824601"/>
                    <a:pt x="3106928" y="5789041"/>
                  </a:cubicBezTo>
                  <a:cubicBezTo>
                    <a:pt x="3071114" y="5771134"/>
                    <a:pt x="3036697" y="5855970"/>
                    <a:pt x="2982595" y="5846445"/>
                  </a:cubicBezTo>
                  <a:cubicBezTo>
                    <a:pt x="2965577" y="5839968"/>
                    <a:pt x="2889885" y="5805043"/>
                    <a:pt x="2823718" y="5834380"/>
                  </a:cubicBezTo>
                  <a:cubicBezTo>
                    <a:pt x="2827782" y="5855335"/>
                    <a:pt x="2752598" y="5819267"/>
                    <a:pt x="2724785" y="5893943"/>
                  </a:cubicBezTo>
                  <a:cubicBezTo>
                    <a:pt x="2668905" y="5851906"/>
                    <a:pt x="2762631" y="5855208"/>
                    <a:pt x="2618486" y="5876925"/>
                  </a:cubicBezTo>
                  <a:cubicBezTo>
                    <a:pt x="2623058" y="5847969"/>
                    <a:pt x="2555113" y="6012688"/>
                    <a:pt x="2439416" y="6001258"/>
                  </a:cubicBezTo>
                  <a:cubicBezTo>
                    <a:pt x="2384806" y="6023102"/>
                    <a:pt x="2264537" y="5937377"/>
                    <a:pt x="2210562" y="6047232"/>
                  </a:cubicBezTo>
                  <a:cubicBezTo>
                    <a:pt x="2215896" y="6017006"/>
                    <a:pt x="2133219" y="5935853"/>
                    <a:pt x="1963801" y="5988939"/>
                  </a:cubicBezTo>
                  <a:cubicBezTo>
                    <a:pt x="1862582" y="6067171"/>
                    <a:pt x="1789684" y="5874512"/>
                    <a:pt x="1517777" y="6056884"/>
                  </a:cubicBezTo>
                  <a:cubicBezTo>
                    <a:pt x="1440434" y="6109463"/>
                    <a:pt x="1359154" y="6112256"/>
                    <a:pt x="1249553" y="6180075"/>
                  </a:cubicBezTo>
                  <a:cubicBezTo>
                    <a:pt x="1186180" y="6235954"/>
                    <a:pt x="996315" y="6358256"/>
                    <a:pt x="911098" y="6290310"/>
                  </a:cubicBezTo>
                  <a:cubicBezTo>
                    <a:pt x="818134" y="6316600"/>
                    <a:pt x="807593" y="6252845"/>
                    <a:pt x="734187" y="6226176"/>
                  </a:cubicBezTo>
                  <a:cubicBezTo>
                    <a:pt x="647446" y="6290819"/>
                    <a:pt x="539623" y="6225160"/>
                    <a:pt x="416179" y="6347715"/>
                  </a:cubicBezTo>
                  <a:cubicBezTo>
                    <a:pt x="358775" y="6316854"/>
                    <a:pt x="230759" y="6339206"/>
                    <a:pt x="111252" y="6320537"/>
                  </a:cubicBezTo>
                  <a:cubicBezTo>
                    <a:pt x="63500" y="4554347"/>
                    <a:pt x="106172" y="2072005"/>
                    <a:pt x="99060" y="57912"/>
                  </a:cubicBezTo>
                  <a:cubicBezTo>
                    <a:pt x="0" y="0"/>
                    <a:pt x="387350" y="26924"/>
                    <a:pt x="485648" y="28448"/>
                  </a:cubicBezTo>
                  <a:cubicBezTo>
                    <a:pt x="832993" y="22479"/>
                    <a:pt x="1213739" y="20320"/>
                    <a:pt x="1592834" y="28321"/>
                  </a:cubicBezTo>
                  <a:cubicBezTo>
                    <a:pt x="2881122" y="6858"/>
                    <a:pt x="4462018" y="51181"/>
                    <a:pt x="5709793" y="11684"/>
                  </a:cubicBezTo>
                  <a:cubicBezTo>
                    <a:pt x="5819775" y="1368298"/>
                    <a:pt x="5671185" y="2970403"/>
                    <a:pt x="5761228" y="4349877"/>
                  </a:cubicBezTo>
                  <a:cubicBezTo>
                    <a:pt x="5636133" y="4620260"/>
                    <a:pt x="5938393" y="4553331"/>
                    <a:pt x="5522341" y="4721987"/>
                  </a:cubicBezTo>
                  <a:close/>
                </a:path>
              </a:pathLst>
            </a:custGeom>
            <a:blipFill>
              <a:blip r:embed="rId6"/>
              <a:stretch>
                <a:fillRect l="-5089" t="-9507" r="-1624" b="-207"/>
              </a:stretch>
            </a:blipFill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02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2"/>
    </mc:Choice>
    <mc:Fallback xmlns="">
      <p:transition spd="slow" advTm="1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8180" y="2777490"/>
            <a:ext cx="118491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2079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1097280" y="1645920"/>
            <a:ext cx="16093439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5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62"/>
    </mc:Choice>
    <mc:Fallback xmlns="">
      <p:transition spd="slow" advTm="28506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t="10732" b="107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3652" y="2705100"/>
            <a:ext cx="1288070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US" sz="199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2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t="10732" b="107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219044" y="1815088"/>
            <a:ext cx="7163955" cy="1464222"/>
            <a:chOff x="9219045" y="1815088"/>
            <a:chExt cx="6847804" cy="1464222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5"/>
            <a:srcRect l="10686" t="13590" r="16652" b="24418"/>
            <a:stretch>
              <a:fillRect/>
            </a:stretch>
          </p:blipFill>
          <p:spPr>
            <a:xfrm>
              <a:off x="9219045" y="1815088"/>
              <a:ext cx="6847804" cy="1464222"/>
            </a:xfrm>
            <a:prstGeom prst="rect">
              <a:avLst/>
            </a:prstGeom>
          </p:spPr>
        </p:pic>
        <p:sp>
          <p:nvSpPr>
            <p:cNvPr id="10" name="TextBox 8"/>
            <p:cNvSpPr txBox="1"/>
            <p:nvPr/>
          </p:nvSpPr>
          <p:spPr>
            <a:xfrm>
              <a:off x="9448800" y="2282240"/>
              <a:ext cx="647699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4452"/>
                </a:lnSpc>
                <a:spcBef>
                  <a:spcPct val="0"/>
                </a:spcBef>
              </a:pPr>
              <a:r>
                <a:rPr lang="en-US" sz="440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1.2. Các </a:t>
              </a:r>
              <a:r>
                <a:rPr lang="en-US" sz="440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quan điểm marketing</a:t>
              </a:r>
              <a:endParaRPr lang="vi-VN" sz="42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7819" y="3591115"/>
            <a:ext cx="1504757" cy="1499285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15"/>
          <a:srcRect l="12957" t="680" r="12957" b="27020"/>
          <a:stretch>
            <a:fillRect/>
          </a:stretch>
        </p:blipFill>
        <p:spPr>
          <a:xfrm>
            <a:off x="6787345" y="372303"/>
            <a:ext cx="4579959" cy="1229117"/>
          </a:xfrm>
          <a:prstGeom prst="rect">
            <a:avLst/>
          </a:prstGeom>
        </p:spPr>
      </p:pic>
      <p:sp>
        <p:nvSpPr>
          <p:cNvPr id="18" name="TextBox 19"/>
          <p:cNvSpPr txBox="1"/>
          <p:nvPr/>
        </p:nvSpPr>
        <p:spPr>
          <a:xfrm>
            <a:off x="6709500" y="782516"/>
            <a:ext cx="4869000" cy="58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52"/>
              </a:lnSpc>
              <a:spcBef>
                <a:spcPct val="0"/>
              </a:spcBef>
            </a:pPr>
            <a:r>
              <a:rPr lang="en-US" sz="4200" b="1" u="none" smtClean="0">
                <a:solidFill>
                  <a:srgbClr val="124D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200" b="1" u="none">
              <a:solidFill>
                <a:srgbClr val="124D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92576" y="1815087"/>
            <a:ext cx="6847804" cy="1464223"/>
            <a:chOff x="2192576" y="1815087"/>
            <a:chExt cx="6847804" cy="1464223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5"/>
            <a:srcRect l="21120" t="15992" r="6218" b="22016"/>
            <a:stretch>
              <a:fillRect/>
            </a:stretch>
          </p:blipFill>
          <p:spPr>
            <a:xfrm>
              <a:off x="2192576" y="1815087"/>
              <a:ext cx="6847804" cy="1464223"/>
            </a:xfrm>
            <a:prstGeom prst="rect">
              <a:avLst/>
            </a:prstGeom>
          </p:spPr>
        </p:pic>
        <p:sp>
          <p:nvSpPr>
            <p:cNvPr id="19" name="TextBox 20"/>
            <p:cNvSpPr txBox="1"/>
            <p:nvPr/>
          </p:nvSpPr>
          <p:spPr>
            <a:xfrm>
              <a:off x="2797695" y="2166176"/>
              <a:ext cx="5708681" cy="67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nb-NO" sz="440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1.1 Khái </a:t>
              </a:r>
              <a:r>
                <a:rPr lang="nb-NO" sz="440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niệm marketing</a:t>
              </a:r>
              <a:endPara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92576" y="4925303"/>
            <a:ext cx="6847804" cy="1610683"/>
            <a:chOff x="2192576" y="4925303"/>
            <a:chExt cx="6847804" cy="1610683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5"/>
            <a:srcRect l="3463" t="13780" r="23876" b="42950"/>
            <a:stretch>
              <a:fillRect/>
            </a:stretch>
          </p:blipFill>
          <p:spPr>
            <a:xfrm>
              <a:off x="2192576" y="4925303"/>
              <a:ext cx="6847804" cy="1610683"/>
            </a:xfrm>
            <a:prstGeom prst="rect">
              <a:avLst/>
            </a:prstGeom>
          </p:spPr>
        </p:pic>
        <p:sp>
          <p:nvSpPr>
            <p:cNvPr id="20" name="TextBox 21"/>
            <p:cNvSpPr txBox="1"/>
            <p:nvPr/>
          </p:nvSpPr>
          <p:spPr>
            <a:xfrm>
              <a:off x="2603595" y="5215568"/>
              <a:ext cx="6110791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ts val="4452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124D24"/>
                  </a:solidFill>
                  <a:latin typeface="Times New Roman" pitchFamily="18" charset="0"/>
                  <a:cs typeface="Times New Roman" pitchFamily="18" charset="0"/>
                </a:rPr>
                <a:t>1.3. </a:t>
              </a:r>
              <a:r>
                <a:rPr lang="vi-VN" sz="4000" smtClean="0">
                  <a:solidFill>
                    <a:srgbClr val="124D24"/>
                  </a:solidFill>
                  <a:latin typeface="Times New Roman" pitchFamily="18" charset="0"/>
                  <a:cs typeface="Times New Roman" pitchFamily="18" charset="0"/>
                </a:rPr>
                <a:t>Marketing </a:t>
              </a:r>
              <a:r>
                <a:rPr lang="vi-VN" sz="4000">
                  <a:solidFill>
                    <a:srgbClr val="124D24"/>
                  </a:solidFill>
                  <a:latin typeface="Times New Roman" pitchFamily="18" charset="0"/>
                  <a:cs typeface="Times New Roman" pitchFamily="18" charset="0"/>
                </a:rPr>
                <a:t>truyền thống và marketing hiện đại</a:t>
              </a:r>
              <a:endParaRPr lang="en-US" sz="4000" u="none">
                <a:solidFill>
                  <a:srgbClr val="124D2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19045" y="4925303"/>
            <a:ext cx="6847804" cy="1610683"/>
            <a:chOff x="9219045" y="4925303"/>
            <a:chExt cx="6847804" cy="1610683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5"/>
            <a:srcRect l="40746" t="16223" r="1099" b="21785"/>
            <a:stretch>
              <a:fillRect/>
            </a:stretch>
          </p:blipFill>
          <p:spPr>
            <a:xfrm>
              <a:off x="9219045" y="4925303"/>
              <a:ext cx="6847804" cy="1610683"/>
            </a:xfrm>
            <a:prstGeom prst="rect">
              <a:avLst/>
            </a:prstGeom>
          </p:spPr>
        </p:pic>
        <p:sp>
          <p:nvSpPr>
            <p:cNvPr id="22" name="TextBox 23"/>
            <p:cNvSpPr txBox="1"/>
            <p:nvPr/>
          </p:nvSpPr>
          <p:spPr>
            <a:xfrm>
              <a:off x="9818295" y="5174664"/>
              <a:ext cx="5308579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452"/>
                </a:lnSpc>
                <a:spcBef>
                  <a:spcPct val="0"/>
                </a:spcBef>
              </a:pPr>
              <a:r>
                <a:rPr lang="en-US" sz="3600" u="none" smtClean="0">
                  <a:solidFill>
                    <a:srgbClr val="124D24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1.4. Marketing trong HTX nông nghiệp</a:t>
              </a:r>
              <a:endParaRPr lang="en-US" sz="3600" u="none">
                <a:solidFill>
                  <a:srgbClr val="124D2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462238" y="3750293"/>
            <a:ext cx="748793" cy="683444"/>
          </a:xfrm>
          <a:prstGeom prst="rect">
            <a:avLst/>
          </a:prstGeom>
        </p:spPr>
      </p:pic>
      <p:pic>
        <p:nvPicPr>
          <p:cNvPr id="30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47289" y="6369730"/>
            <a:ext cx="2214969" cy="567837"/>
          </a:xfrm>
          <a:prstGeom prst="rect">
            <a:avLst/>
          </a:prstGeom>
        </p:spPr>
      </p:pic>
      <p:pic>
        <p:nvPicPr>
          <p:cNvPr id="31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403408">
            <a:off x="8210664" y="3037938"/>
            <a:ext cx="591423" cy="591423"/>
          </a:xfrm>
          <a:prstGeom prst="rect">
            <a:avLst/>
          </a:prstGeom>
        </p:spPr>
      </p:pic>
      <p:pic>
        <p:nvPicPr>
          <p:cNvPr id="32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4629823" y="372303"/>
            <a:ext cx="1854045" cy="1442784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851469" y="6950257"/>
            <a:ext cx="4079950" cy="623325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57142" y="5930947"/>
            <a:ext cx="2731756" cy="1688722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61439" y="4789064"/>
            <a:ext cx="1099184" cy="7811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4"/>
    </mc:Choice>
    <mc:Fallback xmlns="">
      <p:transition spd="slow" advTm="1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901" y="8685593"/>
            <a:ext cx="4408199" cy="44081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49000" y="1902488"/>
            <a:ext cx="6341956" cy="634193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48821" b="-1179"/>
              </a:stretch>
            </a:blipFill>
          </p:spPr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8600" y="381000"/>
            <a:ext cx="8229600" cy="927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1.1 Khái niệm Marketing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94014" y="4108713"/>
            <a:ext cx="2606721" cy="1784736"/>
          </a:xfrm>
          <a:custGeom>
            <a:avLst/>
            <a:gdLst>
              <a:gd name="connsiteX0" fmla="*/ 0 w 1219200"/>
              <a:gd name="connsiteY0" fmla="*/ 203204 h 1219200"/>
              <a:gd name="connsiteX1" fmla="*/ 203204 w 1219200"/>
              <a:gd name="connsiteY1" fmla="*/ 0 h 1219200"/>
              <a:gd name="connsiteX2" fmla="*/ 1015996 w 1219200"/>
              <a:gd name="connsiteY2" fmla="*/ 0 h 1219200"/>
              <a:gd name="connsiteX3" fmla="*/ 1219200 w 1219200"/>
              <a:gd name="connsiteY3" fmla="*/ 203204 h 1219200"/>
              <a:gd name="connsiteX4" fmla="*/ 1219200 w 1219200"/>
              <a:gd name="connsiteY4" fmla="*/ 1015996 h 1219200"/>
              <a:gd name="connsiteX5" fmla="*/ 1015996 w 1219200"/>
              <a:gd name="connsiteY5" fmla="*/ 1219200 h 1219200"/>
              <a:gd name="connsiteX6" fmla="*/ 203204 w 1219200"/>
              <a:gd name="connsiteY6" fmla="*/ 1219200 h 1219200"/>
              <a:gd name="connsiteX7" fmla="*/ 0 w 1219200"/>
              <a:gd name="connsiteY7" fmla="*/ 1015996 h 1219200"/>
              <a:gd name="connsiteX8" fmla="*/ 0 w 1219200"/>
              <a:gd name="connsiteY8" fmla="*/ 203204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" h="1219200">
                <a:moveTo>
                  <a:pt x="0" y="203204"/>
                </a:moveTo>
                <a:cubicBezTo>
                  <a:pt x="0" y="90978"/>
                  <a:pt x="90978" y="0"/>
                  <a:pt x="203204" y="0"/>
                </a:cubicBezTo>
                <a:lnTo>
                  <a:pt x="1015996" y="0"/>
                </a:lnTo>
                <a:cubicBezTo>
                  <a:pt x="1128222" y="0"/>
                  <a:pt x="1219200" y="90978"/>
                  <a:pt x="1219200" y="203204"/>
                </a:cubicBezTo>
                <a:lnTo>
                  <a:pt x="1219200" y="1015996"/>
                </a:lnTo>
                <a:cubicBezTo>
                  <a:pt x="1219200" y="1128222"/>
                  <a:pt x="1128222" y="1219200"/>
                  <a:pt x="1015996" y="1219200"/>
                </a:cubicBezTo>
                <a:lnTo>
                  <a:pt x="203204" y="1219200"/>
                </a:lnTo>
                <a:cubicBezTo>
                  <a:pt x="90978" y="1219200"/>
                  <a:pt x="0" y="1128222"/>
                  <a:pt x="0" y="1015996"/>
                </a:cubicBezTo>
                <a:lnTo>
                  <a:pt x="0" y="20320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38256" tIns="138256" rIns="138256" bIns="13825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 rot="16200000">
            <a:off x="4393417" y="3604757"/>
            <a:ext cx="1007911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88530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sp>
      <p:sp>
        <p:nvSpPr>
          <p:cNvPr id="14" name="Freeform 13"/>
          <p:cNvSpPr/>
          <p:nvPr/>
        </p:nvSpPr>
        <p:spPr>
          <a:xfrm>
            <a:off x="4024123" y="1905028"/>
            <a:ext cx="1746503" cy="1195773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90676" tIns="90676" rIns="90676" bIns="9067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THỊ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 rot="20520000">
            <a:off x="6167449" y="4567252"/>
            <a:ext cx="136010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36140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16" name="Freeform 15"/>
          <p:cNvSpPr/>
          <p:nvPr/>
        </p:nvSpPr>
        <p:spPr>
          <a:xfrm>
            <a:off x="7494270" y="3631219"/>
            <a:ext cx="1746503" cy="1195773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90676" tIns="90676" rIns="90676" bIns="9067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 CÁO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rot="3240000">
            <a:off x="5797898" y="6158852"/>
            <a:ext cx="6561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820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sp>
      <p:sp>
        <p:nvSpPr>
          <p:cNvPr id="18" name="Freeform 17"/>
          <p:cNvSpPr/>
          <p:nvPr/>
        </p:nvSpPr>
        <p:spPr>
          <a:xfrm>
            <a:off x="6168792" y="6424254"/>
            <a:ext cx="1746503" cy="1195773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90676" tIns="90676" rIns="90676" bIns="9067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TỜ RƠI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rot="7560000">
            <a:off x="3340737" y="6158852"/>
            <a:ext cx="65610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48205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20" name="Freeform 19"/>
          <p:cNvSpPr/>
          <p:nvPr/>
        </p:nvSpPr>
        <p:spPr>
          <a:xfrm>
            <a:off x="1879451" y="6424254"/>
            <a:ext cx="1746503" cy="1195773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90676" tIns="90676" rIns="90676" bIns="9067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 HÀNG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 rot="11880000">
            <a:off x="2267193" y="4567252"/>
            <a:ext cx="136010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36140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22" name="Freeform 21"/>
          <p:cNvSpPr/>
          <p:nvPr/>
        </p:nvSpPr>
        <p:spPr>
          <a:xfrm>
            <a:off x="553973" y="3631219"/>
            <a:ext cx="1746503" cy="1195773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90676" tIns="90676" rIns="90676" bIns="90676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 MÃI</a:t>
            </a:r>
            <a:endPara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D:\D\mar nong nghiep\tải xuống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3" y="7794717"/>
            <a:ext cx="3026643" cy="24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4"/>
    </mc:Choice>
    <mc:Fallback xmlns="">
      <p:transition spd="slow" advTm="1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901" y="8685593"/>
            <a:ext cx="4408199" cy="44081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49000" y="1902488"/>
            <a:ext cx="6341956" cy="634193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48821" b="-1179"/>
              </a:stretch>
            </a:blipFill>
          </p:spPr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8600" y="381000"/>
            <a:ext cx="8229600" cy="927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1.1 Khái niệm Marketing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139736" y="4835737"/>
            <a:ext cx="7620000" cy="3390900"/>
          </a:xfrm>
          <a:prstGeom prst="wedgeRoundRectCallout">
            <a:avLst>
              <a:gd name="adj1" fmla="val 52511"/>
              <a:gd name="adj2" fmla="val 6338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Marketing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0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4"/>
    </mc:Choice>
    <mc:Fallback xmlns="">
      <p:transition spd="slow" advTm="2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901" y="8685593"/>
            <a:ext cx="4408199" cy="44081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28600" y="381000"/>
            <a:ext cx="8229600" cy="927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1.1 Khái niệm Marketing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321" y="3623173"/>
            <a:ext cx="4139079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71800" y="2307204"/>
            <a:ext cx="2026220" cy="1262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67286" y="1685814"/>
            <a:ext cx="326456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Sáng tạo </a:t>
            </a:r>
          </a:p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 trị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971800" y="4403005"/>
            <a:ext cx="2026220" cy="20358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25729" y="5791407"/>
            <a:ext cx="317789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Truyền thông và phân phối giá trị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8458200" y="2307204"/>
            <a:ext cx="1430051" cy="367837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TextBox 17"/>
          <p:cNvSpPr txBox="1"/>
          <p:nvPr/>
        </p:nvSpPr>
        <p:spPr>
          <a:xfrm>
            <a:off x="9341436" y="2923523"/>
            <a:ext cx="82607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Thỏa mãn khách hàng mục tiêu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2603" y="5098055"/>
            <a:ext cx="82295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Đem lại lợi nhuận tối ưu cho doanh nghiệp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281922"/>
      </p:ext>
    </p:extLst>
  </p:cSld>
  <p:clrMapOvr>
    <a:masterClrMapping/>
  </p:clrMapOvr>
  <p:transition spd="slow" advTm="118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363200" y="0"/>
            <a:ext cx="7924803" cy="1159290"/>
            <a:chOff x="13258801" y="1317210"/>
            <a:chExt cx="5029202" cy="115929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193757" y="-617746"/>
              <a:ext cx="1159290" cy="5029202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13598236" y="1643023"/>
              <a:ext cx="4221417" cy="577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1.2 Các quan điểm marketing</a:t>
              </a:r>
              <a:endParaRPr lang="en-US" sz="4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84"/>
            <a:ext cx="7162800" cy="609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48491" y="1159291"/>
            <a:ext cx="6567055" cy="924543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755"/>
              </a:spcAft>
            </a:pP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 sản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xuất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6684818" y="1567271"/>
            <a:ext cx="1981200" cy="1611866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666018" y="2427495"/>
            <a:ext cx="8326582" cy="137743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itchFamily="18" charset="0"/>
              </a:rPr>
              <a:t>Người tiêu dùng: thích sản phẩm giá rẻ, được bán rộng rãi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2851827" y="4181484"/>
            <a:ext cx="273627" cy="5334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991600" y="4818784"/>
            <a:ext cx="8001000" cy="22297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itchFamily="18" charset="0"/>
              </a:rPr>
              <a:t>Doanh nghiệp: mở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rộng quy mô sản xuất và mở rộng phạm vi phân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phối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5"/>
    </mc:Choice>
    <mc:Fallback xmlns="">
      <p:transition spd="slow" advTm="3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531654" y="2438176"/>
            <a:ext cx="9063307" cy="784882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BC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38665" y="6515437"/>
            <a:ext cx="4698670" cy="4069048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A84A"/>
            </a:solidFill>
          </p:spPr>
        </p:sp>
      </p:grpSp>
      <p:grpSp>
        <p:nvGrpSpPr>
          <p:cNvPr id="11" name="Group 4"/>
          <p:cNvGrpSpPr/>
          <p:nvPr/>
        </p:nvGrpSpPr>
        <p:grpSpPr>
          <a:xfrm>
            <a:off x="14655615" y="-2060665"/>
            <a:ext cx="4408199" cy="4408199"/>
            <a:chOff x="0" y="0"/>
            <a:chExt cx="6350000" cy="6350000"/>
          </a:xfrm>
        </p:grpSpPr>
        <p:sp>
          <p:nvSpPr>
            <p:cNvPr id="12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6B0"/>
            </a:solidFill>
          </p:spPr>
        </p:sp>
      </p:grpSp>
      <p:sp>
        <p:nvSpPr>
          <p:cNvPr id="13" name="Freeform 12"/>
          <p:cNvSpPr/>
          <p:nvPr/>
        </p:nvSpPr>
        <p:spPr>
          <a:xfrm>
            <a:off x="69755" y="143434"/>
            <a:ext cx="6567055" cy="924543"/>
          </a:xfrm>
          <a:custGeom>
            <a:avLst/>
            <a:gdLst>
              <a:gd name="connsiteX0" fmla="*/ 0 w 2641600"/>
              <a:gd name="connsiteY0" fmla="*/ 96310 h 577849"/>
              <a:gd name="connsiteX1" fmla="*/ 96310 w 2641600"/>
              <a:gd name="connsiteY1" fmla="*/ 0 h 577849"/>
              <a:gd name="connsiteX2" fmla="*/ 2545290 w 2641600"/>
              <a:gd name="connsiteY2" fmla="*/ 0 h 577849"/>
              <a:gd name="connsiteX3" fmla="*/ 2641600 w 2641600"/>
              <a:gd name="connsiteY3" fmla="*/ 96310 h 577849"/>
              <a:gd name="connsiteX4" fmla="*/ 2641600 w 2641600"/>
              <a:gd name="connsiteY4" fmla="*/ 481539 h 577849"/>
              <a:gd name="connsiteX5" fmla="*/ 2545290 w 2641600"/>
              <a:gd name="connsiteY5" fmla="*/ 577849 h 577849"/>
              <a:gd name="connsiteX6" fmla="*/ 96310 w 2641600"/>
              <a:gd name="connsiteY6" fmla="*/ 577849 h 577849"/>
              <a:gd name="connsiteX7" fmla="*/ 0 w 2641600"/>
              <a:gd name="connsiteY7" fmla="*/ 481539 h 577849"/>
              <a:gd name="connsiteX8" fmla="*/ 0 w 2641600"/>
              <a:gd name="connsiteY8" fmla="*/ 96310 h 57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577849">
                <a:moveTo>
                  <a:pt x="0" y="96310"/>
                </a:moveTo>
                <a:cubicBezTo>
                  <a:pt x="0" y="43119"/>
                  <a:pt x="43119" y="0"/>
                  <a:pt x="96310" y="0"/>
                </a:cubicBezTo>
                <a:lnTo>
                  <a:pt x="2545290" y="0"/>
                </a:lnTo>
                <a:cubicBezTo>
                  <a:pt x="2598481" y="0"/>
                  <a:pt x="2641600" y="43119"/>
                  <a:pt x="2641600" y="96310"/>
                </a:cubicBezTo>
                <a:lnTo>
                  <a:pt x="2641600" y="481539"/>
                </a:lnTo>
                <a:cubicBezTo>
                  <a:pt x="2641600" y="534730"/>
                  <a:pt x="2598481" y="577849"/>
                  <a:pt x="2545290" y="577849"/>
                </a:cubicBezTo>
                <a:lnTo>
                  <a:pt x="96310" y="577849"/>
                </a:lnTo>
                <a:cubicBezTo>
                  <a:pt x="43119" y="577849"/>
                  <a:pt x="0" y="534730"/>
                  <a:pt x="0" y="481539"/>
                </a:cubicBezTo>
                <a:lnTo>
                  <a:pt x="0" y="9631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81548" tIns="81548" rIns="81548" bIns="81548" numCol="1" spcCol="127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755"/>
              </a:spcAft>
            </a:pPr>
            <a:r>
              <a:rPr lang="en-US" sz="3200" b="1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a/ Quan </a:t>
            </a:r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điểm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tập trung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 sản 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xuất</a:t>
            </a:r>
            <a:endParaRPr lang="en-US" sz="320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4205923"/>
            <a:ext cx="2805507" cy="182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itchFamily="18" charset="0"/>
              </a:rPr>
              <a:t>Điều kiện áp dụng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548708" y="2705101"/>
            <a:ext cx="1039019" cy="1537470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50" rIns="15241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587725" y="2705101"/>
            <a:ext cx="8077725" cy="1537472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600" kern="1200" smtClean="0">
                <a:latin typeface="Times New Roman" panose="02020603050405020304" pitchFamily="18" charset="0"/>
                <a:cs typeface="Times New Roman" pitchFamily="18" charset="0"/>
              </a:rPr>
              <a:t>Nền kinh tế chưa phát triển, Cung &lt; cầu</a:t>
            </a:r>
            <a:endParaRPr lang="en-US" sz="3600" kern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548708" y="4610452"/>
            <a:ext cx="1039018" cy="1537469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accent2">
              <a:hueOff val="-1330433"/>
              <a:satOff val="-50000"/>
              <a:lumOff val="22549"/>
              <a:alphaOff val="0"/>
            </a:schemeClr>
          </a:fillRef>
          <a:effectRef idx="0">
            <a:schemeClr val="accent2">
              <a:hueOff val="-1330433"/>
              <a:satOff val="-50000"/>
              <a:lumOff val="22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534749" rIns="15240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587725" y="4610450"/>
            <a:ext cx="8077725" cy="1537472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-1330433"/>
              <a:satOff val="-50000"/>
              <a:lumOff val="2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600" kern="1200" smtClean="0">
                <a:latin typeface="Times New Roman" panose="02020603050405020304" pitchFamily="18" charset="0"/>
                <a:cs typeface="Times New Roman" pitchFamily="18" charset="0"/>
              </a:rPr>
              <a:t>Thị trường độc quyền</a:t>
            </a:r>
            <a:endParaRPr lang="en-US" sz="3600" kern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548708" y="6473271"/>
            <a:ext cx="1039018" cy="1537469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5240" tIns="534749" rIns="15240" bIns="5347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587725" y="6473268"/>
            <a:ext cx="8077725" cy="1537472"/>
          </a:xfrm>
          <a:custGeom>
            <a:avLst/>
            <a:gdLst>
              <a:gd name="connsiteX0" fmla="*/ 160804 w 964803"/>
              <a:gd name="connsiteY0" fmla="*/ 0 h 5971381"/>
              <a:gd name="connsiteX1" fmla="*/ 803999 w 964803"/>
              <a:gd name="connsiteY1" fmla="*/ 0 h 5971381"/>
              <a:gd name="connsiteX2" fmla="*/ 964803 w 964803"/>
              <a:gd name="connsiteY2" fmla="*/ 160804 h 5971381"/>
              <a:gd name="connsiteX3" fmla="*/ 964803 w 964803"/>
              <a:gd name="connsiteY3" fmla="*/ 5971381 h 5971381"/>
              <a:gd name="connsiteX4" fmla="*/ 964803 w 964803"/>
              <a:gd name="connsiteY4" fmla="*/ 5971381 h 5971381"/>
              <a:gd name="connsiteX5" fmla="*/ 0 w 964803"/>
              <a:gd name="connsiteY5" fmla="*/ 5971381 h 5971381"/>
              <a:gd name="connsiteX6" fmla="*/ 0 w 964803"/>
              <a:gd name="connsiteY6" fmla="*/ 5971381 h 5971381"/>
              <a:gd name="connsiteX7" fmla="*/ 0 w 964803"/>
              <a:gd name="connsiteY7" fmla="*/ 160804 h 5971381"/>
              <a:gd name="connsiteX8" fmla="*/ 160804 w 964803"/>
              <a:gd name="connsiteY8" fmla="*/ 0 h 597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971381">
                <a:moveTo>
                  <a:pt x="964803" y="995254"/>
                </a:moveTo>
                <a:lnTo>
                  <a:pt x="964803" y="4976127"/>
                </a:lnTo>
                <a:cubicBezTo>
                  <a:pt x="964803" y="5525791"/>
                  <a:pt x="953171" y="5971378"/>
                  <a:pt x="938822" y="5971378"/>
                </a:cubicBezTo>
                <a:lnTo>
                  <a:pt x="0" y="5971378"/>
                </a:lnTo>
                <a:lnTo>
                  <a:pt x="0" y="5971378"/>
                </a:lnTo>
                <a:lnTo>
                  <a:pt x="0" y="3"/>
                </a:lnTo>
                <a:lnTo>
                  <a:pt x="0" y="3"/>
                </a:lnTo>
                <a:lnTo>
                  <a:pt x="938822" y="3"/>
                </a:lnTo>
                <a:cubicBezTo>
                  <a:pt x="953171" y="3"/>
                  <a:pt x="964803" y="445590"/>
                  <a:pt x="964803" y="995254"/>
                </a:cubicBezTo>
                <a:close/>
              </a:path>
            </a:pathLst>
          </a:custGeom>
        </p:spPr>
        <p:style>
          <a:lnRef idx="2">
            <a:schemeClr val="accent2">
              <a:hueOff val="-2660867"/>
              <a:satOff val="-100000"/>
              <a:lumOff val="4509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62338" rIns="62338" bIns="6233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3600" kern="1200" smtClean="0">
                <a:latin typeface="Times New Roman" panose="02020603050405020304" pitchFamily="18" charset="0"/>
                <a:cs typeface="Times New Roman" pitchFamily="18" charset="0"/>
              </a:rPr>
              <a:t>Chi phí sản xuất sản phẩm còn cao</a:t>
            </a:r>
            <a:endParaRPr lang="en-US" sz="3600" kern="1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6"/>
    </mc:Choice>
    <mc:Fallback xmlns="">
      <p:transition spd="slow" advTm="2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/>
          <a:srcRect l="13622" t="11403" r="13301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353866"/>
      </p:ext>
    </p:extLst>
  </p:cSld>
  <p:clrMapOvr>
    <a:masterClrMapping/>
  </p:clrMapOvr>
  <p:transition spd="slow" advTm="11807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D:\CONG VIEC KHAC\HOC LIEU DIEN TU\QT MAR\1. MD2-Bai 1-Cac van de co ban Marketing\"/>
  <p:tag name="ISPRING_PRESENTATION_PATH" val="D:\CONG VIEC KHAC\HOC LIEU DIEN TU\QT MAR\1. MD2-Bai 1-Cac van de co ban Marketing.pptx"/>
  <p:tag name="ISPRING_PROJECT_VERSION" val="9"/>
  <p:tag name="ISPRING_PROJECT_FOLDER_UPDATED" val="1"/>
  <p:tag name="ISPRING_SCREEN_RECS_UPDATED" val="D:\CONG VIEC KHAC\HOC LIEU DIEN TU\QT MAR\1. MD2-Bai 1-Cac van de co ban Marketing\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znFtW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M5xb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nFtW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znFtWOHLMgGEDAACiCwAAIQAAAHVuaXZlcnNhbC9mbGFzaF9za2luX3NldHRpbmdzLnhtbI1WUW/aMBB+Lr8CsXeyUjZaKY1EW5CqsbZaWd+d5AALx45sh45/v7OJEwdCCVGl+O77fOe7z5eGakt5fwdSUcHvB6NB1LsKk0JK4HoJWc6Ihn5MFDyn94P538ViEFiEYEK+g9aUrxUaSkufIioRWU74fiHWYhiTZLuWouDpIPo2vzFPGFjoEWmzz0EyyreI+zG6fXiat+MYVfpZQzZckQSGAhNHwux6NpqNuhByCUqBSebuaTqa/rzAYSQG5qKMJ+Pb8bQTow4zt79OpB1VVFvSZDS5mYzbSVhaxDbr+kWMXORF3r0NuRRrk/sRY2KeCwwmSIpqQPjTnXkuwFFZexPkQr81/NMXah8XWgs+TATXKNohFzIjDDkr++vEKTvcgWFVVIXAzOO0A8EpKJ6kybnCkDU0q55Aep2e6xNWD2QT/1X2B9X4xSTtQMVoinkImdqM4bt5amj55t380NRQCvZmIjQmgtFzzCDSsoAwcCvjURvx+VpovO4QrQhT6PZNDvKGh3wjhXJbNG0O9Qc+KU89SGlw/g/BigweD1l6sKbdoR8fH2zf/LwqW5WYhF1p8jKrjQ73gvU+wXlGh3s3RX/lbH8CPvYYhrtCD8Q274tCX4XACb676riVdZntF2bwKC9eabCATKQQWT0saQamM2FgbSaJ4CiLkJMdXRONX5HfBhPvbeoqDI4cBw21SibUVDM4FZJNDL8mfk/s2ldZ6fNldriB5WkOi77G78z9ICNyC3IpBFODfknBWYNlsJ+3Y7gZ5zgmQD7zlehC4EKDv7NNrhUpDprvhCVak2STYSbtWYdBfeIwaC1mWMY7LTIvshjkDBtDwSmiaTOoDV1vGP7pDwqfkDbhZ5yGpze4FSe0EptnsC0GIpONE+JhYexZwTRlsAN3cz2DOeSZ44QKtdcupKlewEr7UiotF5VWXvJaCT6q6TiBf2A+ojksfMcFIWsSK3ua+ua6WVlv6U3PcvoYEfqDx66tTvwN0dlSLOyIVzhSaPGuidTldvXanpTsYMppZi85mr2wLR7DYELkZQmsyx36xO6Cm7FfbaQcvMXTTjADLBq1EaynOb+WeNmilQTwZ5c19qqJ+gv2sSAyfakAjRHb4jZcPBl+cuwYxPGZ5ToMPJNtRVV1fMf/zKNe7z9QSwMEFAACAAgAM5xbVvfzYTVnAwAA6g0AACYAAAB1bml2ZXJzYWwvaHRtbF9wdWJsaXNoaW5nX3NldHRpbmdzLnhtbO1X23ISQRB95yum1vJR1mi8pRZSFpCSMgEqrJc8pZqdgZ1ydmadC4hPfo0f5pfYswMIJsaNJeqDDxRsT/fp25nuJTn+UAgyZ9pwJVvRQfN+RJjMFOVy1opepSf3nkbEWJAUhJKsFUkVkeN2IyndRHCTj5m1qGoIwkhzVNpWlFtbHsXxYrFoclNqf6qEs4hvmpkq4lIzw6RlOi4FLPHLLktmohVCDQD8FEquzNqNBiFJQDpT1AlGOMXIJfdJgXhhCxHFQWsC2buZVk7SjhJKEz2btKI7nV73oPtwrROQurxg0pfEtFHoxfYIKOU+CBBj/pGRnPFZjtE+OYzIglObt6IHhx4FteOrKBV2yBw8SkdhCaRdwRfMAgUL4TH4s+yDNWtBENGlhIJnKZ4Qn34r6qaXLy5GvfPT/uDlZTocnqb9UQiisol3cZJ411GCASmnM7bxk4C1kOUYN9pMQRiWxNuitRr3DYTM8jnWhH0X5tQJMXZlqbRtW+1YFca2cBPeD2CSqZI7uftnMlECO1sFhSQtJowOoMAajE5kRKZYGLFsRcOSSTIGiYTiFgTPNhbGTYzltiLSyUr7ueYgCJIFGc/I2Tj65jOkkuWgDduOZX1ifB+z9hvlBCVL5Yjg7xiximBNXYG/cka2G06mWhWVVICxxAiOHuecLRg9rgq0AvyRowt0UTi0RPqXgtng4b3jH8mETZVGXAZzvCwo5ybgN28FXIIx30BhHePd8Wm/27vsD7q9t3d9gkDnILNbgiOJWFHaveDDkkhl13ZYjgycYVVTKKfVWZ3cmr/ehg2Psc+/qRs7+IYXTsDvhN8UZAt6jy3fj5fbNP6nEdR2m8O8uuj+8lbQeMU5tiRg4kGG04rL1dyrAZiBJEqKJYEMR7HxY2POlTMoCQMiQJtfjzDYI02rpxnuRvSoKdO1IO8fPHh4+Ojxk6fPjprxl0+f791otFpSIwHeXdhSnRvX1BXbE6ULzx66Zd8fpL3z5520/7qfXlymvbfpLkAV09VxncR+d1y/Svxu+n6TTP7eKhmd917XaccAc6/FhN64FtywjtbwZR2t87D7Rlt7r1YIOMtm4W7iNBO84Nj7vTHzD7Hr2hcVfiO9AiH3w65/uVTXXsT/pdp+2rzB77yyJ/G1/ykaKN/9f9ZufAVQSwMEFAACAAgAM5xbVrE8Uo68AQAAUQYAAB8AAAB1bml2ZXJzYWwvaHRtbF9za2luX3NldHRpbmdzLmpzjZRNT8MwDIbv+xVTuaIJukE3bkPbpEkckNgNcUhbr6uWxlGSFQbiv9N0HyStC0suzdunr2On8VevX40gCfoP/a/6uV4/++taA6sZtYNrX+cdemH1QPM8hVVeAM8FBA2kPH16lr9/Cco4ELVpvH+xttrxC9C+WTOuXVwSForQNKGVhPZOaB9U4E8vs2NWh4ycMsc7Y1AMEhQGhBkIVAWrmeBqXQ83wQaMJah/0DVLwDO9C8dx2kn+Oo7iKE0mLpdgIZnYP2GGg5gl20zhTqQHejG006U3ewmqOvDtOezjbOECPNdmaaBoBp7fzsN52E1KBVrDMe5kNg2n9yTMWQzcTSgajUfTP1DPeFGPP+gy17k50VEYDaORS0uWQatKCaS36dDHROXVqmYr+IEz8GGcZJhHcLYH1bJq/xgS5U5ecIBSYWYr0kYjO0mUI0tzkR242cROkrObtbZd/0bdMQYxqvR0enBjp8s0ijENvGuGjWu2IW5t0dVcLugMhrzcuhH1ieoLnBKpuEhokvq4PIvebkyz1dj1a5U3U1tQK0RedU97KqCrbgJqKdZoBWYMSzZFpVX5vP2382bw3vcPUEsDBBQAAgAIAK9+WFaHIJarTg4AAK4bAAAXAAAAdW5pdmVyc2FsL3VuaXZlcnNhbC5wbmftWWtYUunaxo4zOWO7dmNHZbLDHkvlMvMsOrVVzGNiUx5SasxTDGoi4gmpmfHK1GRMJ49ohUp0wEyBFJVqKktTQhBMRDJTVETMwAO44Fu2Z/Z37R/fj+/78/3xx1rrftd1ree53+d53ue932tdOe6P+HrDjg0QCOTrY17uSAhktTkEsor0xTrwTVxwtiX4MMAiEUch9J5dE+BgTcwRvyMQSAPJcOnsWnD8ZaJXCBYCMfpj+TLoSLh9DgLZ+c9j7kdOpEYoJNy8n2IiOi7onZ+P5jhvH7zS8uW1JxZm23Z/6xBtnXf379vMtq8O6bZYs3vPiNnfytbY7z5nc+7F7U1//3DrWlnGl4eKMzM0r1wcXXA9tCDqHdeJ1oiZ0SExbjIZ98M8TRbuptENGEAg3+Z4gfdbOVtAmPu/hpVbzKFZCzetX2yLzLd+UXmY6uQIBgEi3AyG4fsthasgEPdNK3AFrsAVuAJX4ApcgStwBa7AFfj/BYvvuuf+eWC5R+4gQaWiZ+n/8ADPcI9rr/zP553OV4WzjVSOQ6tOSITqPqj1LktDLD0ww+AslCzQukJKWFb48CzIxbAFNlEnZdse61ZmylGX5caNLkSVvf4C3iRLrtTLZ/gBrmxOSsAp+VPl0sxHGevVOLaMXxdegmurapx2NUe6Llbrtb367/tG6+tXQ96Vnz8LD60o/SRDuOkWAUZrxPOrx1unBGq2rVlAbvGdPt7ahYd+BBMIRITk3sgX7o2upj2foemWtNVfzUfNkVuqWA7mSFNvTPyi5zpIf6fPFSs3JSDma9EZZJ7r66jovCKzKNUxzr3VkETLiEncoqN6H4pCKO16bWy29lFLG9GgQ4gqGE4CzbsVUapPNUpT9+/DM/9m/viHcM3WREG7aCnpq5LVj/YXJi1uMm9uzPYyoE/u4FyM7IZ1JDpeRG82L4EWXnMOyyk2ISx97LjsRhjmGkEzZ4q0JAvtmL1+djqzjTWkobKBzJGdxEx7qXZoXhlwNkHZrp2WiXDAW6mx28ITt8ysnUt9KKJ2ZoJaPVQ964EV35d0CMa1t3q0EqVOIdPKObDzYqcA5/vt9MJaxSRWMHqvi2Bekim84Uco2Ge1PtHPbHR2DzIpxrDwYVHoFKCDLg0Py1F6CcXwGS23zIl7wtL14InzT4K1GrV0obvo6WX15NwdeQtd1jKENkCdt5bGd5VvKOU9JcSzGdpSpzlCoOw+oQnos1M7eodPbyjVpBLg6jTEGPMuoU+H5jC6a/OzTGHWPp6y5mcW28myzasHr3s1L+UUD749WjNVY5wZNR04RUt/lt7duJc6VaSetLvrkaZEc9TiareKN1I7goPgx3bL9zJmhTOmp0GZ55QAvcvww4Qtl1l9O30OHnIhSOrmI+6rZvgRMGZRnJCkzrSetLhtiWH/PdPGoJ9vWeaUCCgS4H0xId94RDG3U1Kgzj9JE9963j2YgqV2O84RrOEJREc5N0LP+OHliYsWGFG+K5PK444kT7pl3UHtC8E7hG0d+9dEQjKqsFL2qkFhVWEv7IVcScG05+5BMrm1HCrzUVyN7304htRczHuaXGMqiYdZlgeRrgdAFTFQyvNUznj1UAHlcak4XuGajpVuDdtTG8KWjEdm7ABcmDQ94h21OjOFMwrrq+eZYNiHQX8h5ZElUfFEH2FljBz3ZmNiWIZHJz5rYSGLxFlSj1KXBmY1KCXaIDRo45q+hto6KcLkstjOFlORfqNGStdJEkR1rgiMSAdPl0rc2ucnJHEZepKSwQ3Kn7vQoxIpVWi0CI3hu9rhTYRqoQ4uOQWwySelpxTKjjo3ZQNNfE//u1pNsBuIl/+0G5liF1paoII1OtaZGlRbHXjLjbUegmmorBFbs6hp7fubCG+T37So38OI9b/IVdt/dUoUxqk/NtuTYWDu+5uc8yJlznMfy/ehe4Lwu2Q6ROJjjGKTOW7XOLnlZUJHA83pRdNIXHhPpGZtSnaXV9gW1siialtE3nAdqQo+1i/Cv46Fynz1i3K5MgBkzc46f53+R0t7VzJK0XKfL4uvBxkPCuaDlINacha4Op13WvpSB3bekQn2TKpNf7WFrY+syL000XgCPVTUW7GcgvJaZd595bE4YTz+rtfExmncO1NMkA0AzZZvauZdSn6VrI0MwkMAig8Qp5AquDyLMucAAsaPk9N/6DN1wKYbZ7ELY2OvcAjruB7621zeB00whg9LF9sBDbezPZwTwuucAipSXOINp5hSu28sa3tExEzShBIh3KYYqSzL0una74XXW36/PBPdEzazPqVKk0qO4PeI3LqEynpCuy1f2jGdthMDxp65HznwfrbU+DtGtR1YyYDgVls4ixGcwD0s6DiwLXQvU5r7w4H9k3YHsOJust1DFSGQOh/Y147wJrSuDQxv1xEscSHyyKh49phxYe90U6fKCOPUocKvw4ptASa/zEZC12MP+xSQqXBNP8oed7nB9sRFsROuwYHMdLAMgzbF5o3rUt+uqrGskifZYSrK6wgmillV3nTWgM1+XIiWxPKYUW2/Do/e8aWPp9YhZkCWQCyoujlZX18rf1AHZwdqJ1HXbNONFf0YfKdgFFNN8VWGsXqMzaJiGC9Pb8gNvcf0GPGyLKbasFKj2C0m54cjRBeAt7D+gxBPEZHQSvR8358SNd1EA3OGvMSbEx2lCUbpAIuvUT7R4A2LmhXlAwkcZdvVLFMx+WTGudgmv24VbdzpN6FBsurapX18hbaM7w8FHMv3UT75KlvlgQxNKJrpChgNCh3BhezaJSQwnn/6DjlgY0PJjtc3TNiY4wbpHNYELAz+ADnwc0uBsvv6y9DyOfV924EOR74rEZ4n4Oy9648WDX+HHKP/Ua5zfdgkPu9EEcd3qbTm/K7GqM97RDe4tn9ZbJhAJR0fq8qNOARWhKNCxaumhBxy4sYe8Geu8/46MUxmoRr4kbMr7Aa9jJlDfx4PtKEErPWIOkNBhN4XH3YmoK9DbKcYRSj6h0xjnWTo0gqdPCSyiYStI+hajDTr+w5MDahDxU0K0enLtrgppQkbNp7A5k1QfQ0pDzu62v+i4r/xNT9uvU732HWAHv1q3AUz1sRHEAuWITpG9VVvg0G8vNLLUWafrrYJfSbSadbnFHh0qmofKRxOG/aD3HUP+6Q+HoEAG/4m+UpJet9eD2+9MnSGJcdtMceKzvpJXNsiN44zuIGe1HqyZklN4E19rPi3eyt4UW+d2xmSf33IfwainOas5XVxCuBP1w2etPwW4VaBjiEhmOJbzQVQzBEXwtu+5Jti415c6wQLA1VulVDiuKv6ssRP5zfD1HfiUNJQCqHSRvGJ5TVRbRDHvZcPdiSnqXkeE0aJBFRMsZPC7mAGXM7I9gqZoJBcnVp1GvllBMmUcHYyErfjQc+4rMGkX0zB+PCNbmDxArDzxtnEtITrZbHX83saDwMmgdAD6hggo4UA5kqNdda8Pe3MeJCQt9Rr/JT6OnkTvJx3lGWCDQg/I2pC6Xhz1gTPaO5ftChyFvy2cCggaRLXT2cZG1qeRMwTM9y92b5RO+pkoMqIOrLW6/lLH1hbcqqMjF/WBk+2jnXbS11aF97n4cU53wTbadJ+wv8YNd3TWEckKweD3oAMt/sRH1v91Zq2k2O6VaIQSaGAI14V3QQHK8rT24+4dJCC4Muim3KqemJvik0h5opHznA7O/5avGVShtpWRVU6KuRhaLCOopMB/5GHnCywFaWkQw0BXR1rpLkQycImcMXnDQsPjbwq+gfeALn7EJWJbkAS1xfsBFyETYiyTtVjcZ1RqeLdILQJ0XguuSoyaL1uLg1BhWpTu6/x0oT+0ANtPObnhmmrIJjUmvpVOxv5xyxTasiOz0D5mhjK4YY+hlNZAxQ9bmgiLsNfqxHuABukYwow1zGp05SxjbTz2YJFhBbN8tAuOBYipQhFSMXDeZsIUFRtr2+d7ZR0NQvTFQyREYyzNDs8wae+cHm5ONWIMnnMBPdWoYok+N0pWGjQ6qdPn3qo+oILEhurM3pHcZaWNwOW4P5UvF3y6ipzdTy63osWGai/0TMwP0v4ZkxYOBtVpWurUgM47yV6mWX8DnNW5T41kp4e/eEErHXm6TAwL4VazeSnfYGl87iRFenut4l7Y2qORneTAdCJ1bL6CXHmP0B7ilexGKdqSkf+pUuS3OG/IJVHyu5QneXfB/GrNFNtwJz48ikUAffokc3Y7tfNnm4kQECxVzf2uSGDJ6VqrwC9YG7ws45aDrMt1uJ4Z2zGO6Z75yii5gPYSUdzZNVE3czCx617zqk0rTrGzdqeT4NY7tdb8S9cfnUUqWLGkctf+rz+TOwx5kpxF8nrFdnSvXMT11U7BUizopqqy2kxVWnRf3KYyyLLYyexFhf+Q8buAc8OI6A9VvHpHwsA4d2qLoPTRf8Wdrus05tPaSXvAF9pyfvRiLGb3Garj2H/1NAIAVLuofegjN6LtHIz+6ygEYJ6qGnbhXaiAKsaP9d2Yah+t93GtLnjnCfyzfh+BrdWaiTEgr6bn3EfLb7/0/7HoQylBIB9ot75JEgzgOz4U3Y/P1aY9Kpk72nspDyY8nPkBLFC2ccMe7oOktpP/6hrrNdUanqFDE7vUKU9Dp5wAVnjUgx9wEgwuz9fIsgIGkoduaol5cPTZj/EV/C0wRCIp/7qpbcJTItfs0dw0YqWjMkar2bVTpd6a2r7laZblKFqZJDeEDiRERJMtjoOuRg56XbW5L7f68VPFKh+SRcaodx9D82XCXB4ZY2XeUn6LzLbsUr7QmHFOBSenjx/94qWRro6dGYj5I32LR+VqsqS0WKOM9d4f4qKENVxHeXTSUk1EAjk9LX/26+pl8MzeuvkOONkw4N9oBnIMQ9/d/rRMz//F1BLAQIAABQAAgAIAPNWyUzWo37aRwMAAOEJAAAUAAAAAAAAAAEAAAAAAAAAAAB1bml2ZXJzYWwvcGxheWVyLnhtbFBLAQIAABQAAgAIADOcW1Z/ZO2n+gQAAGITAAAdAAAAAAAAAAEAAAAAAHkDAAB1bml2ZXJzYWwvY29tbW9uX21lc3NhZ2VzLmxuZ1BLAQIAABQAAgAIADOcW1YVHmAbowAAAH8BAAAuAAAAAAAAAAEAAAAAAK4IAAB1bml2ZXJzYWwvcGxheWJhY2tfYW5kX25hdmlnYXRpb25fc2V0dGluZ3MueG1sUEsBAgAAFAACAAgAM5xbVpilowKBAwAAWQ4AACcAAAAAAAAAAQAAAAAAnQkAAHVuaXZlcnNhbC9mbGFzaF9wdWJsaXNoaW5nX3NldHRpbmdzLnhtbFBLAQIAABQAAgAIADOcW1Y4csyAYQMAAKILAAAhAAAAAAAAAAEAAAAAAGMNAAB1bml2ZXJzYWwvZmxhc2hfc2tpbl9zZXR0aW5ncy54bWxQSwECAAAUAAIACAAznFtW9/NhNWcDAADqDQAAJgAAAAAAAAABAAAAAAADEQAAdW5pdmVyc2FsL2h0bWxfcHVibGlzaGluZ19zZXR0aW5ncy54bWxQSwECAAAUAAIACAAznFtWsTxSjrwBAABRBgAAHwAAAAAAAAABAAAAAACuFAAAdW5pdmVyc2FsL2h0bWxfc2tpbl9zZXR0aW5ncy5qc1BLAQIAABQAAgAIAK9+WFaHIJarTg4AAK4bAAAXAAAAAAAAAAAAAAAAAKcWAAB1bml2ZXJzYWwvdW5pdmVyc2FsLnBuZ1BLBQYAAAAACAAIAHMCAAAqJQAAAAA="/>
  <p:tag name="FLASHSPRING_ZOOM_TAG" val="65"/>
  <p:tag name="ISPRING_PRESENTATION_INFO_2" val="&lt;?xml version=&quot;1.0&quot; encoding=&quot;UTF-8&quot; standalone=&quot;no&quot; ?&gt;&#10;&lt;presentation2&gt;&#10;&#10;  &lt;slides&gt;&#10;    &lt;slide id=&quot;{4DC12E39-5144-4949-A8BC-6900559C4555}&quot; pptId=&quot;256&quot;/&gt;&#10;    &lt;slide id=&quot;{4CF1AEF7-3712-420B-BF98-DBE863512BD6}&quot; pptId=&quot;272&quot;/&gt;&#10;    &lt;slide id=&quot;{245AA668-F5AD-4DBA-B2C7-5EBC4142EF92}&quot; pptId=&quot;257&quot;/&gt;&#10;    &lt;slide id=&quot;{6D52FE54-8FFC-4A41-80FB-5A7814CDBEF8}&quot; pptId=&quot;258&quot;/&gt;&#10;    &lt;slide id=&quot;{1DB7AEEC-5342-465E-839C-63171BC7DB08}&quot; pptId=&quot;285&quot;/&gt;&#10;    &lt;slide id=&quot;{8AECFD93-7399-433A-95FE-2C20F8B37CD8}&quot; pptId=&quot;273&quot;/&gt;&#10;    &lt;slide id=&quot;{85BF3354-E69C-4E7C-8A4F-C50CFDB1F5AC}&quot; pptId=&quot;259&quot;/&gt;&#10;    &lt;slide id=&quot;{EFDE323D-08FF-48C8-8873-E99185069E79}&quot; pptId=&quot;260&quot;/&gt;&#10;    &lt;slide id=&quot;{F5068150-9DA3-41C9-AD44-D42DA2AD615D}&quot; pptId=&quot;286&quot;/&gt;&#10;    &lt;slide id=&quot;{92626C47-3A4F-44A4-8EB4-040BB0DE2C3F}&quot; pptId=&quot;274&quot;/&gt;&#10;    &lt;slide id=&quot;{CAF99A40-E267-4E65-A97A-FFBD4B7C729D}&quot; pptId=&quot;275&quot;/&gt;&#10;    &lt;slide id=&quot;{7AEAC915-9756-4DD0-9909-ACB49F4A4F8E}&quot; pptId=&quot;276&quot;/&gt;&#10;    &lt;slide id=&quot;{E394C1B5-8F2D-4BC0-A01F-EA932C0D46DB}&quot; pptId=&quot;277&quot;/&gt;&#10;    &lt;slide id=&quot;{04D98BDD-5E6B-43E9-943B-20F5D4661644}&quot; pptId=&quot;278&quot;/&gt;&#10;    &lt;slide id=&quot;{6216EBDF-3282-43C5-84FA-F09F2A2FB7F0}&quot; pptId=&quot;261&quot;/&gt;&#10;    &lt;slide id=&quot;{478DA110-685D-453B-9C73-30B09765419A}&quot; pptId=&quot;279&quot;/&gt;&#10;    &lt;slide id=&quot;{1B762710-D185-4479-B54F-0A04A50D2AF0}&quot; pptId=&quot;284&quot;/&gt;&#10;    &lt;slide id=&quot;{E53B9A77-FA2B-44C1-B0E6-B5578A128F88}&quot; pptId=&quot;263&quot;/&gt;&#10;    &lt;slide id=&quot;{DAA5CC48-C43A-463F-926A-A7A52A005628}&quot; pptId=&quot;287&quot;/&gt;&#10;    &lt;slide id=&quot;{0CD077A5-D644-42DC-BCEE-AAD0F29EA510}&quot; pptId=&quot;288&quot;/&gt;&#10;    &lt;slide id=&quot;{C27E592C-1082-48EA-9614-AF3A9666A0BB}&quot; pptId=&quot;282&quot;/&gt;&#10;  &lt;/slides&gt;&#10;&#10;  &lt;narration&gt;&#10;    &lt;audioTracks&gt;&#10;      &lt;audioTrack muted=&quot;false&quot; name=&quot;slide 1&quot; resource=&quot;9b69b78d&quot; slideId=&quot;{4DC12E39-5144-4949-A8BC-6900559C4555}&quot; startTime=&quot;0&quot; stepIndex=&quot;0&quot; volume=&quot;1&quot;&gt;&#10;        &lt;audio channels=&quot;1&quot; format=&quot;s16&quot; sampleRate=&quot;22050&quot;/&gt;&#10;      &lt;/audioTrack&gt;&#10;      &lt;audioTrack muted=&quot;false&quot; name=&quot;slide 2&quot; resource=&quot;6b068c7b&quot; slideId=&quot;{4CF1AEF7-3712-420B-BF98-DBE863512BD6}&quot; startTime=&quot;0&quot; stepIndex=&quot;0&quot; volume=&quot;1&quot;&gt;&#10;        &lt;audio channels=&quot;1&quot; format=&quot;s16&quot; sampleRate=&quot;22050&quot;/&gt;&#10;      &lt;/audioTrack&gt;&#10;      &lt;audioTrack muted=&quot;false&quot; name=&quot;slide 3&quot; resource=&quot;8fa135bb&quot; slideId=&quot;{245AA668-F5AD-4DBA-B2C7-5EBC4142EF92}&quot; startTime=&quot;0&quot; stepIndex=&quot;0&quot; volume=&quot;1&quot;&gt;&#10;        &lt;audio channels=&quot;1&quot; format=&quot;s16&quot; sampleRate=&quot;22050&quot;/&gt;&#10;      &lt;/audioTrack&gt;&#10;      &lt;audioTrack muted=&quot;false&quot; name=&quot;slide 4&quot; resource=&quot;7783e115&quot; slideId=&quot;{6D52FE54-8FFC-4A41-80FB-5A7814CDBEF8}&quot; startTime=&quot;0&quot; stepIndex=&quot;0&quot; volume=&quot;1&quot;&gt;&#10;        &lt;audio channels=&quot;1&quot; format=&quot;s16&quot; sampleRate=&quot;22050&quot;/&gt;&#10;      &lt;/audioTrack&gt;&#10;      &lt;audioTrack muted=&quot;false&quot; name=&quot;slide 5&quot; resource=&quot;1d867fe1&quot; slideId=&quot;{1DB7AEEC-5342-465E-839C-63171BC7DB08}&quot; startTime=&quot;0&quot; stepIndex=&quot;0&quot; volume=&quot;1&quot;&gt;&#10;        &lt;audio channels=&quot;1&quot; format=&quot;s16&quot; sampleRate=&quot;22050&quot;/&gt;&#10;      &lt;/audioTrack&gt;&#10;      &lt;audioTrack muted=&quot;false&quot; name=&quot;slide 6&quot; resource=&quot;3ce8074d&quot; slideId=&quot;{8AECFD93-7399-433A-95FE-2C20F8B37CD8}&quot; startTime=&quot;0&quot; stepIndex=&quot;0&quot; volume=&quot;1&quot;&gt;&#10;        &lt;audio channels=&quot;1&quot; format=&quot;s16&quot; sampleRate=&quot;22050&quot;/&gt;&#10;      &lt;/audioTrack&gt;&#10;      &lt;audioTrack muted=&quot;false&quot; name=&quot;slide 7&quot; resource=&quot;ca429933&quot; slideId=&quot;{85BF3354-E69C-4E7C-8A4F-C50CFDB1F5AC}&quot; startTime=&quot;0&quot; stepIndex=&quot;0&quot; volume=&quot;1&quot;&gt;&#10;        &lt;audio channels=&quot;1&quot; format=&quot;s16&quot; sampleRate=&quot;22050&quot;/&gt;&#10;      &lt;/audioTrack&gt;&#10;      &lt;audioTrack muted=&quot;false&quot; name=&quot;slide 8&quot; resource=&quot;9791194f&quot; slideId=&quot;{EFDE323D-08FF-48C8-8873-E99185069E79}&quot; startTime=&quot;0&quot; stepIndex=&quot;0&quot; volume=&quot;1&quot;&gt;&#10;        &lt;audio channels=&quot;1&quot; format=&quot;s16&quot; sampleRate=&quot;22050&quot;/&gt;&#10;      &lt;/audioTrack&gt;&#10;      &lt;audioTrack muted=&quot;false&quot; name=&quot;slide 9&quot; resource=&quot;2921e32b&quot; slideId=&quot;{F5068150-9DA3-41C9-AD44-D42DA2AD615D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0&quot; resource=&quot;6a4d788a&quot; slideId=&quot;{92626C47-3A4F-44A4-8EB4-040BB0DE2C3F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1&quot; resource=&quot;5ff8c1af&quot; slideId=&quot;{CAF99A40-E267-4E65-A97A-FFBD4B7C729D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2&quot; resource=&quot;5c3756cc&quot; slideId=&quot;{7AEAC915-9756-4DD0-9909-ACB49F4A4F8E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3&quot; resource=&quot;0e6f153f&quot; slideId=&quot;{E394C1B5-8F2D-4BC0-A01F-EA932C0D46DB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4&quot; resource=&quot;cb407c0d&quot; slideId=&quot;{04D98BDD-5E6B-43E9-943B-20F5D4661644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5&quot; resource=&quot;d2e73903&quot; slideId=&quot;{6216EBDF-3282-43C5-84FA-F09F2A2FB7F0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6&quot; resource=&quot;2ad59689&quot; slideId=&quot;{478DA110-685D-453B-9C73-30B09765419A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7&quot; resource=&quot;40d06aaf&quot; slideId=&quot;{1B762710-D185-4479-B54F-0A04A50D2AF0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8&quot; resource=&quot;ed5ad45d&quot; slideId=&quot;{E53B9A77-FA2B-44C1-B0E6-B5578A128F88}&quot; startTime=&quot;0&quot; stepIndex=&quot;0&quot; volume=&quot;1&quot;&gt;&#10;        &lt;audio channels=&quot;1&quot; format=&quot;s16&quot; sampleRate=&quot;22050&quot;/&gt;&#10;      &lt;/audioTrack&gt;&#10;      &lt;audioTrack muted=&quot;false&quot; name=&quot;slide 19&quot; resource=&quot;0a165e11&quot; slideId=&quot;{DAA5CC48-C43A-463F-926A-A7A52A005628}&quot; startTime=&quot;0&quot; stepIndex=&quot;0&quot; volume=&quot;1&quot;&gt;&#10;        &lt;audio channels=&quot;1&quot; format=&quot;s16&quot; sampleRate=&quot;22050&quot;/&gt;&#10;      &lt;/audioTrack&gt;&#10;      &lt;audioTrack muted=&quot;false&quot; name=&quot;Nhaccuoi trang1&quot; resource=&quot;8714a8ad&quot; slideId=&quot;{0CD077A5-D644-42DC-BCEE-AAD0F29EA510}&quot; startTime=&quot;0&quot; stepIndex=&quot;0&quot; volume=&quot;1&quot;&gt;&#10;        &lt;audio channels=&quot;2&quot; format=&quot;s16p&quot; sampleRate=&quot;44100&quot;/&gt;&#10;      &lt;/audioTrack&gt;&#10;      &lt;audioTrack muted=&quot;false&quot; name=&quot;Nhaccuoi trang&quot; resource=&quot;ccf6aeb2&quot; slideId=&quot;{C27E592C-1082-48EA-9614-AF3A9666A0BB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1. MD2-Bai 1-Cac van de co ban Marketing"/>
  <p:tag name="ISPRING_FIRST_PUBLISH" val="1"/>
  <p:tag name="ISPRING_LMS_API_VERSION" val="SCORM 1.2"/>
  <p:tag name="ISPRING_ULTRA_SCORM_COURSE_ID" val="C125131A-B795-45E1-B0CE-71DF34509F72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SCORM_PASSING_SCORE" val="0.000000"/>
  <p:tag name="ISPRING_UUID" val="{BC057C95-84B1-484A-B9F5-53F6B1BE825C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2"/>
  <p:tag name="ISPRING_SLIDE_ID_2" val="{F5068150-9DA3-41C9-AD44-D42DA2AD615D}"/>
  <p:tag name="GENSWF_ADVANCE_TIME" val="11.8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015|7.514|20.356"/>
  <p:tag name="ISPRING_CUSTOM_TIMING_USED" val="1"/>
  <p:tag name="ISPRING_SLIDE_INDENT_LEVEL" val="1"/>
  <p:tag name="ISPRING_SLIDE_ID_2" val="{92626C47-3A4F-44A4-8EB4-040BB0DE2C3F}"/>
  <p:tag name="GENSWF_ADVANCE_TIME" val="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56|7.169"/>
  <p:tag name="ISPRING_CUSTOM_TIMING_USED" val="1"/>
  <p:tag name="ISPRING_SLIDE_INDENT_LEVEL" val="1"/>
  <p:tag name="ISPRING_SLIDE_ID_2" val="{CAF99A40-E267-4E65-A97A-FFBD4B7C729D}"/>
  <p:tag name="GENSWF_ADVANCE_TIME" val="18.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61|12.133"/>
  <p:tag name="ISPRING_CUSTOM_TIMING_USED" val="1"/>
  <p:tag name="ISPRING_SLIDE_INDENT_LEVEL" val="2"/>
  <p:tag name="ISPRING_SLIDE_ID_2" val="{7AEAC915-9756-4DD0-9909-ACB49F4A4F8E}"/>
  <p:tag name="GENSWF_ADVANCE_TIME" val="39.4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04|4.388|4.101"/>
  <p:tag name="ISPRING_CUSTOM_TIMING_USED" val="1"/>
  <p:tag name="ISPRING_SLIDE_INDENT_LEVEL" val="1"/>
  <p:tag name="ISPRING_SLIDE_ID_2" val="{E394C1B5-8F2D-4BC0-A01F-EA932C0D46DB}"/>
  <p:tag name="GENSWF_ADVANCE_TIME" val="15.5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071|9.179"/>
  <p:tag name="ISPRING_CUSTOM_TIMING_USED" val="1"/>
  <p:tag name="ISPRING_SLIDE_INDENT_LEVEL" val="1"/>
  <p:tag name="ISPRING_SLIDE_ID_2" val="{04D98BDD-5E6B-43E9-943B-20F5D4661644}"/>
  <p:tag name="GENSWF_ADVANCE_TIME" val="30.0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1"/>
  <p:tag name="ISPRING_SLIDE_ID_2" val="{6216EBDF-3282-43C5-84FA-F09F2A2FB7F0}"/>
  <p:tag name="GENSWF_ADVANCE_TIME" val="14.7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42|10.383"/>
  <p:tag name="ISPRING_CUSTOM_TIMING_USED" val="1"/>
  <p:tag name="ISPRING_SLIDE_INDENT_LEVEL" val="1"/>
  <p:tag name="ISPRING_SLIDE_ID_2" val="{478DA110-685D-453B-9C73-30B09765419A}"/>
  <p:tag name="GENSWF_ADVANCE_TIME" val="64.8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1.3 Marketing truyền thống, marketing hiện đại"/>
  <p:tag name="ISPRING_SLIDE_INDENT_LEVEL" val="0"/>
  <p:tag name="ISPRING_SLIDE_ID_2" val="{1B762710-D185-4479-B54F-0A04A50D2AF0}"/>
  <p:tag name="GENSWF_ADVANCE_TIME" val="23.4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06|19.563"/>
  <p:tag name="ISPRING_CUSTOM_TIMING_USED" val="1"/>
  <p:tag name="GENSWF_SLIDE_TITLE" val="1.4 Marketing trong HTX nông nghiệp"/>
  <p:tag name="ISPRING_SLIDE_INDENT_LEVEL" val="0"/>
  <p:tag name="ISPRING_SLIDE_ID_2" val="{E53B9A77-FA2B-44C1-B0E6-B5578A128F88}"/>
  <p:tag name="GENSWF_ADVANCE_TIME" val="53.6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SLIDE_ID_2" val="{4DC12E39-5144-4949-A8BC-6900559C4555}"/>
  <p:tag name="GENSWF_ADVANCE_TIME" val="11.4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DAA5CC48-C43A-463F-926A-A7A52A005628}"/>
  <p:tag name="GENSWF_ADVANCE_TIME" val="5.4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CONG VIEC KHAC\HOC LIEU DIEN TU\QT MAR\1. MD2-Bai 1-Cac van de co ban Marketing\quiz\quiz1.quiz"/>
  <p:tag name="ISPRING_QUIZ_RELATIVE_PATH" val="1. MD2-Bai 1-Cac van de co ban Marketing\quiz\quiz1.quiz"/>
  <p:tag name="ISPRING_CUSTOM_TIMING_USED" val="1"/>
  <p:tag name="ISPRING_SLIDE_INDENT_LEVEL" val="0"/>
  <p:tag name="ISPRING_SLIDE_ID_2" val="{0CD077A5-D644-42DC-BCEE-AAD0F29EA510}"/>
  <p:tag name="GENSWF_ADVANCE_TIME" val="285.0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C27E592C-1082-48EA-9614-AF3A9666A0BB}"/>
  <p:tag name="GENSWF_ADVANCE_TIME" val="5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59|2.517|3.125"/>
  <p:tag name="ISPRING_CUSTOM_TIMING_USED" val="1"/>
  <p:tag name="GENSWF_SLIDE_TITLE" val="Mục tiêu"/>
  <p:tag name="ISPRING_SLIDE_INDENT_LEVEL" val="0"/>
  <p:tag name="ISPRING_SLIDE_ID_2" val="{4CF1AEF7-3712-420B-BF98-DBE863512BD6}"/>
  <p:tag name="GENSWF_ADVANCE_TIME" val="13.4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36|2.245|3.024|4.588"/>
  <p:tag name="ISPRING_CUSTOM_TIMING_USED" val="1"/>
  <p:tag name="GENSWF_SLIDE_TITLE" val="Nội dung bài học"/>
  <p:tag name="ISPRING_SLIDE_INDENT_LEVEL" val="0"/>
  <p:tag name="ISPRING_SLIDE_ID_2" val="{245AA668-F5AD-4DBA-B2C7-5EBC4142EF92}"/>
  <p:tag name="GENSWF_ADVANCE_TIME" val="15.9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2|1.383|1.177|1.246|1.116"/>
  <p:tag name="ISPRING_CUSTOM_TIMING_USED" val="1"/>
  <p:tag name="GENSWF_SLIDE_TITLE" val="1.1 Khái niệm marketing"/>
  <p:tag name="ISPRING_SLIDE_INDENT_LEVEL" val="0"/>
  <p:tag name="ISPRING_SLIDE_ID_2" val="{6D52FE54-8FFC-4A41-80FB-5A7814CDBEF8}"/>
  <p:tag name="GENSWF_ADVANCE_TIME" val="12.0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1"/>
  <p:tag name="ISPRING_SLIDE_ID_2" val="{1DB7AEEC-5342-465E-839C-63171BC7DB08}"/>
  <p:tag name="GENSWF_ADVANCE_TIME" val="28.7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1"/>
  <p:tag name="ISPRING_SLIDE_ID_2" val="{8AECFD93-7399-433A-95FE-2C20F8B37CD8}"/>
  <p:tag name="GENSWF_ADVANCE_TIME" val="11.8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71|3.038|7.015"/>
  <p:tag name="ISPRING_CUSTOM_TIMING_USED" val="1"/>
  <p:tag name="GENSWF_SLIDE_TITLE" val="1.2 Các quan điểm marketing"/>
  <p:tag name="ISPRING_SLIDE_INDENT_LEVEL" val="0"/>
  <p:tag name="ISPRING_SLIDE_ID_2" val="{85BF3354-E69C-4E7C-8A4F-C50CFDB1F5AC}"/>
  <p:tag name="GENSWF_ADVANCE_TIME" val="35.6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44|3.574|3.178"/>
  <p:tag name="ISPRING_CUSTOM_TIMING_USED" val="1"/>
  <p:tag name="ISPRING_SLIDE_INDENT_LEVEL" val="1"/>
  <p:tag name="ISPRING_SLIDE_ID_2" val="{EFDE323D-08FF-48C8-8873-E99185069E79}"/>
  <p:tag name="GENSWF_ADVANCE_TIME" val="27.2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747</Words>
  <Application>Microsoft Office PowerPoint</Application>
  <PresentationFormat>Custom</PresentationFormat>
  <Paragraphs>122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Times New Roman</vt:lpstr>
      <vt:lpstr>Wingdings</vt:lpstr>
      <vt:lpstr>Arial</vt:lpstr>
      <vt:lpstr>Symbol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MD2-Bai 1-Cac van de co ban Marketing</dc:title>
  <dc:creator>PHUONG LE</dc:creator>
  <cp:lastModifiedBy>HP</cp:lastModifiedBy>
  <cp:revision>52</cp:revision>
  <dcterms:created xsi:type="dcterms:W3CDTF">2006-08-16T00:00:00Z</dcterms:created>
  <dcterms:modified xsi:type="dcterms:W3CDTF">2023-03-05T14:11:18Z</dcterms:modified>
  <dc:identifier>DAFTUQXLsjE</dc:identifier>
</cp:coreProperties>
</file>