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70" r:id="rId6"/>
    <p:sldId id="271" r:id="rId7"/>
    <p:sldId id="260" r:id="rId8"/>
    <p:sldId id="261" r:id="rId9"/>
    <p:sldId id="272" r:id="rId10"/>
    <p:sldId id="262" r:id="rId11"/>
    <p:sldId id="264" r:id="rId12"/>
    <p:sldId id="273" r:id="rId13"/>
    <p:sldId id="267" r:id="rId14"/>
    <p:sldId id="268" r:id="rId15"/>
    <p:sldId id="274" r:id="rId16"/>
    <p:sldId id="275" r:id="rId17"/>
    <p:sldId id="277" r:id="rId18"/>
    <p:sldId id="278" r:id="rId19"/>
    <p:sldId id="276" r:id="rId20"/>
    <p:sldId id="279" r:id="rId21"/>
    <p:sldId id="281" r:id="rId22"/>
    <p:sldId id="282" r:id="rId23"/>
    <p:sldId id="280" r:id="rId24"/>
  </p:sldIdLst>
  <p:sldSz cx="18288000" cy="10287000"/>
  <p:notesSz cx="6858000" cy="9144000"/>
  <p:embeddedFontLst>
    <p:embeddedFont>
      <p:font typeface="Segoe UI" panose="020B0502040204020203" pitchFamily="3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F7F86-97A0-40F7-AB83-FB5E8E97A71B}" type="datetimeFigureOut">
              <a:rPr lang="en-US" smtClean="0"/>
              <a:t>05/03/2023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47774-20A8-4BEC-BAB9-58910E0F81B6}" type="slidenum">
              <a:rPr lang="en-US" smtClean="0"/>
              <a:t>‹#›</a:t>
            </a:fld>
            <a:endParaRPr lang="en-US"/>
          </a:p>
        </p:txBody>
      </p:sp>
    </p:spTree>
    <p:extLst>
      <p:ext uri="{BB962C8B-B14F-4D97-AF65-F5344CB8AC3E}">
        <p14:creationId xmlns:p14="http://schemas.microsoft.com/office/powerpoint/2010/main" val="396047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a:t>
            </a:fld>
            <a:endParaRPr lang="en-US"/>
          </a:p>
        </p:txBody>
      </p:sp>
    </p:spTree>
    <p:extLst>
      <p:ext uri="{BB962C8B-B14F-4D97-AF65-F5344CB8AC3E}">
        <p14:creationId xmlns:p14="http://schemas.microsoft.com/office/powerpoint/2010/main" val="252827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10</a:t>
            </a:fld>
            <a:endParaRPr lang="en-US"/>
          </a:p>
        </p:txBody>
      </p:sp>
    </p:spTree>
    <p:extLst>
      <p:ext uri="{BB962C8B-B14F-4D97-AF65-F5344CB8AC3E}">
        <p14:creationId xmlns:p14="http://schemas.microsoft.com/office/powerpoint/2010/main" val="375879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11</a:t>
            </a:fld>
            <a:endParaRPr lang="en-US"/>
          </a:p>
        </p:txBody>
      </p:sp>
    </p:spTree>
    <p:extLst>
      <p:ext uri="{BB962C8B-B14F-4D97-AF65-F5344CB8AC3E}">
        <p14:creationId xmlns:p14="http://schemas.microsoft.com/office/powerpoint/2010/main" val="242319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12</a:t>
            </a:fld>
            <a:endParaRPr lang="en-US"/>
          </a:p>
        </p:txBody>
      </p:sp>
    </p:spTree>
    <p:extLst>
      <p:ext uri="{BB962C8B-B14F-4D97-AF65-F5344CB8AC3E}">
        <p14:creationId xmlns:p14="http://schemas.microsoft.com/office/powerpoint/2010/main" val="2646497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13</a:t>
            </a:fld>
            <a:endParaRPr lang="en-US"/>
          </a:p>
        </p:txBody>
      </p:sp>
    </p:spTree>
    <p:extLst>
      <p:ext uri="{BB962C8B-B14F-4D97-AF65-F5344CB8AC3E}">
        <p14:creationId xmlns:p14="http://schemas.microsoft.com/office/powerpoint/2010/main" val="2903710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14</a:t>
            </a:fld>
            <a:endParaRPr lang="en-US"/>
          </a:p>
        </p:txBody>
      </p:sp>
    </p:spTree>
    <p:extLst>
      <p:ext uri="{BB962C8B-B14F-4D97-AF65-F5344CB8AC3E}">
        <p14:creationId xmlns:p14="http://schemas.microsoft.com/office/powerpoint/2010/main" val="3087258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15</a:t>
            </a:fld>
            <a:endParaRPr lang="en-US"/>
          </a:p>
        </p:txBody>
      </p:sp>
    </p:spTree>
    <p:extLst>
      <p:ext uri="{BB962C8B-B14F-4D97-AF65-F5344CB8AC3E}">
        <p14:creationId xmlns:p14="http://schemas.microsoft.com/office/powerpoint/2010/main" val="797634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16</a:t>
            </a:fld>
            <a:endParaRPr lang="en-US"/>
          </a:p>
        </p:txBody>
      </p:sp>
    </p:spTree>
    <p:extLst>
      <p:ext uri="{BB962C8B-B14F-4D97-AF65-F5344CB8AC3E}">
        <p14:creationId xmlns:p14="http://schemas.microsoft.com/office/powerpoint/2010/main" val="200290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17</a:t>
            </a:fld>
            <a:endParaRPr lang="en-US"/>
          </a:p>
        </p:txBody>
      </p:sp>
    </p:spTree>
    <p:extLst>
      <p:ext uri="{BB962C8B-B14F-4D97-AF65-F5344CB8AC3E}">
        <p14:creationId xmlns:p14="http://schemas.microsoft.com/office/powerpoint/2010/main" val="3469660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18</a:t>
            </a:fld>
            <a:endParaRPr lang="en-US"/>
          </a:p>
        </p:txBody>
      </p:sp>
    </p:spTree>
    <p:extLst>
      <p:ext uri="{BB962C8B-B14F-4D97-AF65-F5344CB8AC3E}">
        <p14:creationId xmlns:p14="http://schemas.microsoft.com/office/powerpoint/2010/main" val="2886240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19</a:t>
            </a:fld>
            <a:endParaRPr lang="en-US"/>
          </a:p>
        </p:txBody>
      </p:sp>
    </p:spTree>
    <p:extLst>
      <p:ext uri="{BB962C8B-B14F-4D97-AF65-F5344CB8AC3E}">
        <p14:creationId xmlns:p14="http://schemas.microsoft.com/office/powerpoint/2010/main" val="326496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2</a:t>
            </a:fld>
            <a:endParaRPr lang="en-US"/>
          </a:p>
        </p:txBody>
      </p:sp>
    </p:spTree>
    <p:extLst>
      <p:ext uri="{BB962C8B-B14F-4D97-AF65-F5344CB8AC3E}">
        <p14:creationId xmlns:p14="http://schemas.microsoft.com/office/powerpoint/2010/main" val="133084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20</a:t>
            </a:fld>
            <a:endParaRPr lang="en-US"/>
          </a:p>
        </p:txBody>
      </p:sp>
    </p:spTree>
    <p:extLst>
      <p:ext uri="{BB962C8B-B14F-4D97-AF65-F5344CB8AC3E}">
        <p14:creationId xmlns:p14="http://schemas.microsoft.com/office/powerpoint/2010/main" val="1670509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21</a:t>
            </a:fld>
            <a:endParaRPr lang="en-US"/>
          </a:p>
        </p:txBody>
      </p:sp>
    </p:spTree>
    <p:extLst>
      <p:ext uri="{BB962C8B-B14F-4D97-AF65-F5344CB8AC3E}">
        <p14:creationId xmlns:p14="http://schemas.microsoft.com/office/powerpoint/2010/main" val="470294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22</a:t>
            </a:fld>
            <a:endParaRPr lang="en-US"/>
          </a:p>
        </p:txBody>
      </p:sp>
    </p:spTree>
    <p:extLst>
      <p:ext uri="{BB962C8B-B14F-4D97-AF65-F5344CB8AC3E}">
        <p14:creationId xmlns:p14="http://schemas.microsoft.com/office/powerpoint/2010/main" val="2310781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23</a:t>
            </a:fld>
            <a:endParaRPr lang="en-US"/>
          </a:p>
        </p:txBody>
      </p:sp>
    </p:spTree>
    <p:extLst>
      <p:ext uri="{BB962C8B-B14F-4D97-AF65-F5344CB8AC3E}">
        <p14:creationId xmlns:p14="http://schemas.microsoft.com/office/powerpoint/2010/main" val="168615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3</a:t>
            </a:fld>
            <a:endParaRPr lang="en-US"/>
          </a:p>
        </p:txBody>
      </p:sp>
    </p:spTree>
    <p:extLst>
      <p:ext uri="{BB962C8B-B14F-4D97-AF65-F5344CB8AC3E}">
        <p14:creationId xmlns:p14="http://schemas.microsoft.com/office/powerpoint/2010/main" val="55067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4</a:t>
            </a:fld>
            <a:endParaRPr lang="en-US"/>
          </a:p>
        </p:txBody>
      </p:sp>
    </p:spTree>
    <p:extLst>
      <p:ext uri="{BB962C8B-B14F-4D97-AF65-F5344CB8AC3E}">
        <p14:creationId xmlns:p14="http://schemas.microsoft.com/office/powerpoint/2010/main" val="283858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5</a:t>
            </a:fld>
            <a:endParaRPr lang="en-US"/>
          </a:p>
        </p:txBody>
      </p:sp>
    </p:spTree>
    <p:extLst>
      <p:ext uri="{BB962C8B-B14F-4D97-AF65-F5344CB8AC3E}">
        <p14:creationId xmlns:p14="http://schemas.microsoft.com/office/powerpoint/2010/main" val="149902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6</a:t>
            </a:fld>
            <a:endParaRPr lang="en-US"/>
          </a:p>
        </p:txBody>
      </p:sp>
    </p:spTree>
    <p:extLst>
      <p:ext uri="{BB962C8B-B14F-4D97-AF65-F5344CB8AC3E}">
        <p14:creationId xmlns:p14="http://schemas.microsoft.com/office/powerpoint/2010/main" val="247576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7</a:t>
            </a:fld>
            <a:endParaRPr lang="en-US"/>
          </a:p>
        </p:txBody>
      </p:sp>
    </p:spTree>
    <p:extLst>
      <p:ext uri="{BB962C8B-B14F-4D97-AF65-F5344CB8AC3E}">
        <p14:creationId xmlns:p14="http://schemas.microsoft.com/office/powerpoint/2010/main" val="302440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8</a:t>
            </a:fld>
            <a:endParaRPr lang="en-US"/>
          </a:p>
        </p:txBody>
      </p:sp>
    </p:spTree>
    <p:extLst>
      <p:ext uri="{BB962C8B-B14F-4D97-AF65-F5344CB8AC3E}">
        <p14:creationId xmlns:p14="http://schemas.microsoft.com/office/powerpoint/2010/main" val="88305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547774-20A8-4BEC-BAB9-58910E0F81B6}" type="slidenum">
              <a:rPr lang="en-US" smtClean="0"/>
              <a:t>9</a:t>
            </a:fld>
            <a:endParaRPr lang="en-US"/>
          </a:p>
        </p:txBody>
      </p:sp>
    </p:spTree>
    <p:extLst>
      <p:ext uri="{BB962C8B-B14F-4D97-AF65-F5344CB8AC3E}">
        <p14:creationId xmlns:p14="http://schemas.microsoft.com/office/powerpoint/2010/main" val="293103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05/03/2023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10.xml"/><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notesSlide" Target="../notesSlides/notesSlide13.xml"/><Relationship Id="rId7" Type="http://schemas.openxmlformats.org/officeDocument/2006/relationships/image" Target="../media/image23.png"/><Relationship Id="rId12"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43.jpeg"/><Relationship Id="rId1" Type="http://schemas.openxmlformats.org/officeDocument/2006/relationships/tags" Target="../tags/tag14.xml"/><Relationship Id="rId6" Type="http://schemas.openxmlformats.org/officeDocument/2006/relationships/image" Target="../media/image41.png"/><Relationship Id="rId11" Type="http://schemas.openxmlformats.org/officeDocument/2006/relationships/image" Target="../media/image44.svg"/><Relationship Id="rId5" Type="http://schemas.openxmlformats.org/officeDocument/2006/relationships/image" Target="../media/image40.png"/><Relationship Id="rId15" Type="http://schemas.openxmlformats.org/officeDocument/2006/relationships/image" Target="../media/image73.svg"/><Relationship Id="rId4" Type="http://schemas.openxmlformats.org/officeDocument/2006/relationships/image" Target="../media/image31.jpe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notesSlide" Target="../notesSlides/notesSlide16.xml"/><Relationship Id="rId12"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7.xml"/><Relationship Id="rId11" Type="http://schemas.openxmlformats.org/officeDocument/2006/relationships/image" Target="../media/image44.svg"/><Relationship Id="rId5" Type="http://schemas.openxmlformats.org/officeDocument/2006/relationships/image" Target="../media/image23.png"/><Relationship Id="rId15" Type="http://schemas.openxmlformats.org/officeDocument/2006/relationships/image" Target="../media/image47.jpeg"/><Relationship Id="rId4" Type="http://schemas.openxmlformats.org/officeDocument/2006/relationships/image" Target="../media/image31.jpe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16.png"/><Relationship Id="rId4" Type="http://schemas.openxmlformats.org/officeDocument/2006/relationships/image" Target="../media/image31.jpeg"/><Relationship Id="rId1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8.png"/><Relationship Id="rId5" Type="http://schemas.openxmlformats.org/officeDocument/2006/relationships/image" Target="../media/image40.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notesSlide" Target="../notesSlides/notesSlide19.xml"/><Relationship Id="rId12"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20.xml"/><Relationship Id="rId11" Type="http://schemas.openxmlformats.org/officeDocument/2006/relationships/image" Target="../media/image44.svg"/><Relationship Id="rId5" Type="http://schemas.openxmlformats.org/officeDocument/2006/relationships/image" Target="../media/image23.png"/><Relationship Id="rId15" Type="http://schemas.openxmlformats.org/officeDocument/2006/relationships/image" Target="../media/image73.svg"/><Relationship Id="rId4" Type="http://schemas.openxmlformats.org/officeDocument/2006/relationships/image" Target="../media/image50.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8.svg"/><Relationship Id="rId18" Type="http://schemas.openxmlformats.org/officeDocument/2006/relationships/image" Target="../media/image23.svg"/><Relationship Id="rId3" Type="http://schemas.openxmlformats.org/officeDocument/2006/relationships/notesSlide" Target="../notesSlides/notesSlide2.xml"/><Relationship Id="rId21" Type="http://schemas.openxmlformats.org/officeDocument/2006/relationships/image" Target="../media/image13.png"/><Relationship Id="rId7" Type="http://schemas.openxmlformats.org/officeDocument/2006/relationships/image" Target="../media/image12.sv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8.png"/><Relationship Id="rId14" Type="http://schemas.openxmlformats.org/officeDocument/2006/relationships/image" Target="../media/image9.png"/><Relationship Id="rId22"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20.xml"/><Relationship Id="rId7"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31.jpe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7.png"/><Relationship Id="rId3" Type="http://schemas.openxmlformats.org/officeDocument/2006/relationships/notesSlide" Target="../notesSlides/notesSlide3.xml"/><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14.jpeg"/><Relationship Id="rId10" Type="http://schemas.openxmlformats.org/officeDocument/2006/relationships/image" Target="../media/image33.svg"/><Relationship Id="rId4" Type="http://schemas.openxmlformats.org/officeDocument/2006/relationships/image" Target="../media/image2.png"/><Relationship Id="rId9" Type="http://schemas.openxmlformats.org/officeDocument/2006/relationships/image" Target="../media/image16.pn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13" Type="http://schemas.openxmlformats.org/officeDocument/2006/relationships/image" Target="../media/image3.png"/><Relationship Id="rId3" Type="http://schemas.openxmlformats.org/officeDocument/2006/relationships/notesSlide" Target="../notesSlides/notesSlide5.xml"/><Relationship Id="rId7" Type="http://schemas.openxmlformats.org/officeDocument/2006/relationships/image" Target="../media/image23.png"/><Relationship Id="rId12" Type="http://schemas.openxmlformats.org/officeDocument/2006/relationships/image" Target="../media/image33.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2.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44.svg"/><Relationship Id="rId4" Type="http://schemas.openxmlformats.org/officeDocument/2006/relationships/image" Target="../media/image2.png"/><Relationship Id="rId14" Type="http://schemas.openxmlformats.org/officeDocument/2006/relationships/image" Target="../media/image8.svg"/></Relationships>
</file>

<file path=ppt/slides/_rels/slide6.xml.rels><?xml version="1.0" encoding="UTF-8" standalone="yes"?>
<Relationships xmlns="http://schemas.openxmlformats.org/package/2006/relationships"><Relationship Id="rId13" Type="http://schemas.openxmlformats.org/officeDocument/2006/relationships/image" Target="../media/image25.png"/><Relationship Id="rId3" Type="http://schemas.openxmlformats.org/officeDocument/2006/relationships/notesSlide" Target="../notesSlides/notesSlide6.xml"/><Relationship Id="rId21" Type="http://schemas.openxmlformats.org/officeDocument/2006/relationships/image" Target="../media/image27.png"/><Relationship Id="rId12" Type="http://schemas.openxmlformats.org/officeDocument/2006/relationships/image" Target="../media/image12.svg"/><Relationship Id="rId2" Type="http://schemas.openxmlformats.org/officeDocument/2006/relationships/slideLayout" Target="../slideLayouts/slideLayout7.xml"/><Relationship Id="rId20" Type="http://schemas.openxmlformats.org/officeDocument/2006/relationships/image" Target="../media/image26.emf"/><Relationship Id="rId1" Type="http://schemas.openxmlformats.org/officeDocument/2006/relationships/tags" Target="../tags/tag7.xml"/><Relationship Id="rId5" Type="http://schemas.openxmlformats.org/officeDocument/2006/relationships/image" Target="../media/image6.png"/><Relationship Id="rId23" Type="http://schemas.openxmlformats.org/officeDocument/2006/relationships/image" Target="../media/image8.svg"/><Relationship Id="rId19" Type="http://schemas.openxmlformats.org/officeDocument/2006/relationships/image" Target="../media/image64.svg"/><Relationship Id="rId4" Type="http://schemas.openxmlformats.org/officeDocument/2006/relationships/image" Target="../media/image24.jpg"/><Relationship Id="rId2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png"/><Relationship Id="rId12" Type="http://schemas.openxmlformats.org/officeDocument/2006/relationships/image" Target="../media/image33.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8.jpeg"/><Relationship Id="rId11" Type="http://schemas.openxmlformats.org/officeDocument/2006/relationships/image" Target="../media/image16.png"/><Relationship Id="rId5" Type="http://schemas.openxmlformats.org/officeDocument/2006/relationships/image" Target="../media/image2.png"/><Relationship Id="rId10" Type="http://schemas.openxmlformats.org/officeDocument/2006/relationships/image" Target="../media/image44.sv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2.png"/><Relationship Id="rId17" Type="http://schemas.openxmlformats.org/officeDocument/2006/relationships/image" Target="../media/image30.jpg"/><Relationship Id="rId2" Type="http://schemas.openxmlformats.org/officeDocument/2006/relationships/slideLayout" Target="../slideLayouts/slideLayout7.xml"/><Relationship Id="rId16" Type="http://schemas.openxmlformats.org/officeDocument/2006/relationships/image" Target="../media/image49.svg"/><Relationship Id="rId1" Type="http://schemas.openxmlformats.org/officeDocument/2006/relationships/tags" Target="../tags/tag9.xml"/><Relationship Id="rId6" Type="http://schemas.openxmlformats.org/officeDocument/2006/relationships/image" Target="../media/image25.svg"/><Relationship Id="rId5" Type="http://schemas.openxmlformats.org/officeDocument/2006/relationships/image" Target="../media/image12.png"/><Relationship Id="rId19" Type="http://schemas.openxmlformats.org/officeDocument/2006/relationships/image" Target="../media/image23.sv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875" b="21875"/>
          <a:stretch>
            <a:fillRect/>
          </a:stretch>
        </p:blipFill>
        <p:spPr>
          <a:xfrm>
            <a:off x="0" y="0"/>
            <a:ext cx="18288000" cy="10287000"/>
          </a:xfrm>
          <a:prstGeom prst="rect">
            <a:avLst/>
          </a:prstGeom>
        </p:spPr>
      </p:pic>
      <p:pic>
        <p:nvPicPr>
          <p:cNvPr id="4" name="Picture 4"/>
          <p:cNvPicPr>
            <a:picLocks noChangeAspect="1"/>
          </p:cNvPicPr>
          <p:nvPr/>
        </p:nvPicPr>
        <p:blipFill>
          <a:blip r:embed="rId5"/>
          <a:srcRect r="5663" b="3295"/>
          <a:stretch>
            <a:fillRect/>
          </a:stretch>
        </p:blipFill>
        <p:spPr>
          <a:xfrm>
            <a:off x="984931" y="587751"/>
            <a:ext cx="16318137" cy="838479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11600" y="7396406"/>
            <a:ext cx="2362200" cy="3608917"/>
          </a:xfrm>
          <a:prstGeom prst="rect">
            <a:avLst/>
          </a:prstGeom>
        </p:spPr>
      </p:pic>
      <p:sp>
        <p:nvSpPr>
          <p:cNvPr id="15" name="Rectangle 14"/>
          <p:cNvSpPr/>
          <p:nvPr/>
        </p:nvSpPr>
        <p:spPr>
          <a:xfrm>
            <a:off x="2140528" y="1298858"/>
            <a:ext cx="15392400" cy="2308324"/>
          </a:xfrm>
          <a:prstGeom prst="rect">
            <a:avLst/>
          </a:prstGeom>
          <a:noFill/>
        </p:spPr>
        <p:txBody>
          <a:bodyPr wrap="square" lIns="91440" tIns="45720" rIns="91440" bIns="45720">
            <a:spAutoFit/>
          </a:bodyPr>
          <a:lstStyle/>
          <a:p>
            <a:pPr algn="ctr"/>
            <a:r>
              <a:rPr lang="en-US" sz="48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BÀI 1</a:t>
            </a:r>
          </a:p>
          <a:p>
            <a:pPr algn="ctr"/>
            <a:r>
              <a:rPr lang="en-US" sz="48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QUẢN TRỊ MARKETING TRONG </a:t>
            </a:r>
          </a:p>
          <a:p>
            <a:pPr algn="ctr"/>
            <a:r>
              <a:rPr lang="en-US" sz="48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HTX NÔNG NGHIỆP</a:t>
            </a:r>
            <a:endParaRPr lang="en-US" sz="4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301068" y="4066282"/>
            <a:ext cx="16002000" cy="1446550"/>
          </a:xfrm>
          <a:prstGeom prst="rect">
            <a:avLst/>
          </a:prstGeom>
          <a:noFill/>
        </p:spPr>
        <p:txBody>
          <a:bodyPr wrap="square" rtlCol="0">
            <a:spAutoFit/>
          </a:bodyPr>
          <a:lstStyle/>
          <a:p>
            <a:pPr algn="ctr"/>
            <a:r>
              <a:rPr lang="en-US" sz="4400" b="1" smtClean="0">
                <a:solidFill>
                  <a:schemeClr val="accent6">
                    <a:lumMod val="75000"/>
                  </a:schemeClr>
                </a:solidFill>
                <a:latin typeface="Times New Roman" pitchFamily="18" charset="0"/>
                <a:cs typeface="Times New Roman" pitchFamily="18" charset="0"/>
              </a:rPr>
              <a:t>Nội dung 3</a:t>
            </a:r>
            <a:r>
              <a:rPr lang="x-none" sz="4400" b="1" smtClean="0">
                <a:solidFill>
                  <a:schemeClr val="accent6">
                    <a:lumMod val="75000"/>
                  </a:schemeClr>
                </a:solidFill>
                <a:latin typeface="Times New Roman" pitchFamily="18" charset="0"/>
                <a:cs typeface="Times New Roman" pitchFamily="18" charset="0"/>
              </a:rPr>
              <a:t>. </a:t>
            </a:r>
            <a:r>
              <a:rPr lang="en-US" sz="4400" b="1" smtClean="0">
                <a:solidFill>
                  <a:schemeClr val="accent6">
                    <a:lumMod val="75000"/>
                  </a:schemeClr>
                </a:solidFill>
                <a:latin typeface="Times New Roman" pitchFamily="18" charset="0"/>
                <a:cs typeface="Times New Roman" pitchFamily="18" charset="0"/>
              </a:rPr>
              <a:t>Các quyết định marketing</a:t>
            </a:r>
            <a:endParaRPr lang="en-US" sz="4400" b="1">
              <a:solidFill>
                <a:schemeClr val="accent6">
                  <a:lumMod val="75000"/>
                </a:schemeClr>
              </a:solidFill>
              <a:latin typeface="Times New Roman" pitchFamily="18" charset="0"/>
              <a:cs typeface="Times New Roman" pitchFamily="18" charset="0"/>
            </a:endParaRPr>
          </a:p>
          <a:p>
            <a:endParaRPr lang="en-US" sz="4400" b="1">
              <a:solidFill>
                <a:schemeClr val="accent6">
                  <a:lumMod val="75000"/>
                </a:schemeClr>
              </a:solidFill>
              <a:latin typeface="Times New Roman" pitchFamily="18" charset="0"/>
              <a:cs typeface="Times New Roman" pitchFamily="18" charset="0"/>
            </a:endParaRPr>
          </a:p>
        </p:txBody>
      </p:sp>
      <p:sp>
        <p:nvSpPr>
          <p:cNvPr id="17" name="TextBox 16"/>
          <p:cNvSpPr txBox="1"/>
          <p:nvPr/>
        </p:nvSpPr>
        <p:spPr>
          <a:xfrm>
            <a:off x="3276600" y="6273417"/>
            <a:ext cx="9086850" cy="2308324"/>
          </a:xfrm>
          <a:prstGeom prst="rect">
            <a:avLst/>
          </a:prstGeom>
          <a:noFill/>
        </p:spPr>
        <p:txBody>
          <a:bodyPr wrap="square" rtlCol="0">
            <a:spAutoFit/>
          </a:bodyPr>
          <a:lstStyle/>
          <a:p>
            <a:pPr marL="457200" indent="-457200">
              <a:lnSpc>
                <a:spcPct val="150000"/>
              </a:lnSpc>
              <a:buFont typeface="Wingdings" pitchFamily="2" charset="2"/>
              <a:buChar char="§"/>
            </a:pPr>
            <a:r>
              <a:rPr lang="en-US" sz="3200" b="1" smtClean="0">
                <a:solidFill>
                  <a:schemeClr val="accent1">
                    <a:lumMod val="75000"/>
                  </a:schemeClr>
                </a:solidFill>
                <a:latin typeface="Times New Roman" pitchFamily="18" charset="0"/>
                <a:cs typeface="Times New Roman" pitchFamily="18" charset="0"/>
              </a:rPr>
              <a:t>Nghề đào tạo</a:t>
            </a:r>
            <a:r>
              <a:rPr lang="en-US" sz="3200" smtClean="0">
                <a:solidFill>
                  <a:schemeClr val="accent1">
                    <a:lumMod val="75000"/>
                  </a:schemeClr>
                </a:solidFill>
                <a:latin typeface="Times New Roman" pitchFamily="18" charset="0"/>
                <a:cs typeface="Times New Roman" pitchFamily="18" charset="0"/>
              </a:rPr>
              <a:t>: GIÁM ĐỐC HTX NÔNG NGHIỆP</a:t>
            </a:r>
          </a:p>
          <a:p>
            <a:pPr marL="457200" indent="-457200">
              <a:lnSpc>
                <a:spcPct val="150000"/>
              </a:lnSpc>
              <a:buFont typeface="Wingdings" pitchFamily="2" charset="2"/>
              <a:buChar char="§"/>
            </a:pPr>
            <a:r>
              <a:rPr lang="en-US" sz="3200" b="1" smtClean="0">
                <a:solidFill>
                  <a:schemeClr val="accent1">
                    <a:lumMod val="75000"/>
                  </a:schemeClr>
                </a:solidFill>
                <a:latin typeface="Times New Roman" pitchFamily="18" charset="0"/>
                <a:cs typeface="Times New Roman" pitchFamily="18" charset="0"/>
              </a:rPr>
              <a:t>Trình độ</a:t>
            </a:r>
            <a:r>
              <a:rPr lang="en-US" sz="3200" smtClean="0">
                <a:solidFill>
                  <a:schemeClr val="accent1">
                    <a:lumMod val="75000"/>
                  </a:schemeClr>
                </a:solidFill>
                <a:latin typeface="Times New Roman" pitchFamily="18" charset="0"/>
                <a:cs typeface="Times New Roman" pitchFamily="18" charset="0"/>
              </a:rPr>
              <a:t>: SƠ CẤP 1</a:t>
            </a:r>
          </a:p>
          <a:p>
            <a:pPr marL="457200" indent="-457200">
              <a:lnSpc>
                <a:spcPct val="150000"/>
              </a:lnSpc>
              <a:buFont typeface="Wingdings" pitchFamily="2" charset="2"/>
              <a:buChar char="§"/>
            </a:pPr>
            <a:r>
              <a:rPr lang="en-US" sz="3200" b="1" smtClean="0">
                <a:solidFill>
                  <a:schemeClr val="accent1">
                    <a:lumMod val="75000"/>
                  </a:schemeClr>
                </a:solidFill>
                <a:latin typeface="Times New Roman" pitchFamily="18" charset="0"/>
                <a:cs typeface="Times New Roman" pitchFamily="18" charset="0"/>
              </a:rPr>
              <a:t>Mô đun 2</a:t>
            </a:r>
            <a:r>
              <a:rPr lang="en-US" sz="3200" smtClean="0">
                <a:solidFill>
                  <a:schemeClr val="accent1">
                    <a:lumMod val="75000"/>
                  </a:schemeClr>
                </a:solidFill>
                <a:latin typeface="Times New Roman" pitchFamily="18" charset="0"/>
                <a:cs typeface="Times New Roman" pitchFamily="18" charset="0"/>
              </a:rPr>
              <a:t>: QUẢN TRỊ HTX NÔNG NGHIỆP</a:t>
            </a:r>
            <a:endParaRPr lang="en-US" sz="3200">
              <a:solidFill>
                <a:schemeClr val="accent1">
                  <a:lumMod val="75000"/>
                </a:schemeClr>
              </a:solidFill>
              <a:latin typeface="Times New Roman" pitchFamily="18" charset="0"/>
              <a:cs typeface="Times New Roman" pitchFamily="18" charset="0"/>
            </a:endParaRPr>
          </a:p>
        </p:txBody>
      </p:sp>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5000" y="605069"/>
            <a:ext cx="3171824" cy="2362200"/>
          </a:xfrm>
          <a:prstGeom prst="rect">
            <a:avLst/>
          </a:prstGeom>
        </p:spPr>
      </p:pic>
    </p:spTree>
    <p:custDataLst>
      <p:tags r:id="rId1"/>
    </p:custDataLst>
  </p:cSld>
  <p:clrMapOvr>
    <a:masterClrMapping/>
  </p:clrMapOvr>
  <p:transition spd="slow" advTm="8809">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9" name="TextBox 9"/>
          <p:cNvSpPr txBox="1"/>
          <p:nvPr/>
        </p:nvSpPr>
        <p:spPr>
          <a:xfrm>
            <a:off x="1600200" y="297965"/>
            <a:ext cx="12099888" cy="615553"/>
          </a:xfrm>
          <a:prstGeom prst="rect">
            <a:avLst/>
          </a:prstGeom>
        </p:spPr>
        <p:txBody>
          <a:bodyPr wrap="square" lIns="0" tIns="0" rIns="0" bIns="0" rtlCol="0" anchor="t">
            <a:spAutoFit/>
          </a:bodyPr>
          <a:lstStyle/>
          <a:p>
            <a:pPr lvl="0" algn="just">
              <a:spcBef>
                <a:spcPct val="0"/>
              </a:spcBef>
            </a:pPr>
            <a:r>
              <a:rPr lang="vi-VN" sz="4000" b="1">
                <a:solidFill>
                  <a:schemeClr val="tx2"/>
                </a:solidFill>
                <a:latin typeface="Times New Roman" pitchFamily="18" charset="0"/>
                <a:cs typeface="Times New Roman" pitchFamily="18" charset="0"/>
              </a:rPr>
              <a:t>3.4 Quyết định về bao bì và nhãn hiệu sản phẩm</a:t>
            </a:r>
            <a:endParaRPr lang="en-US" sz="4000" b="1" u="none">
              <a:solidFill>
                <a:schemeClr val="tx2"/>
              </a:solidFill>
              <a:latin typeface="Times New Roman" pitchFamily="18" charset="0"/>
              <a:cs typeface="Times New Roman" pitchFamily="18" charset="0"/>
            </a:endParaRPr>
          </a:p>
        </p:txBody>
      </p:sp>
      <p:pic>
        <p:nvPicPr>
          <p:cNvPr id="10" name="Picture 3" descr="D:\D\mar nong nghiep\images (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4800" y="2814183"/>
            <a:ext cx="2514600" cy="3207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D\mar nong nghiep\images (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2800" y="511773"/>
            <a:ext cx="3025812" cy="32740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D\mar nong nghiep\tải xuống (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87600" y="5676900"/>
            <a:ext cx="310341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D\mar nong nghiep\images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3800" y="6743700"/>
            <a:ext cx="2895600" cy="338830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33400" y="1600200"/>
            <a:ext cx="16002000" cy="923330"/>
          </a:xfrm>
          <a:prstGeom prst="rect">
            <a:avLst/>
          </a:prstGeom>
        </p:spPr>
        <p:txBody>
          <a:bodyPr wrap="square">
            <a:spAutoFit/>
          </a:bodyPr>
          <a:lstStyle/>
          <a:p>
            <a:pPr algn="just">
              <a:lnSpc>
                <a:spcPct val="150000"/>
              </a:lnSpc>
            </a:pPr>
            <a:r>
              <a:rPr lang="da-DK" sz="3600" smtClean="0">
                <a:latin typeface="Times New Roman" pitchFamily="18" charset="0"/>
                <a:cs typeface="Times New Roman" pitchFamily="18" charset="0"/>
              </a:rPr>
              <a:t>* Bao </a:t>
            </a:r>
            <a:r>
              <a:rPr lang="da-DK" sz="3600" dirty="0" smtClean="0">
                <a:latin typeface="Times New Roman" pitchFamily="18" charset="0"/>
                <a:cs typeface="Times New Roman" pitchFamily="18" charset="0"/>
              </a:rPr>
              <a:t>bì là vật dụng chứa đựng, bảo quản </a:t>
            </a:r>
            <a:r>
              <a:rPr lang="da-DK" sz="3600" smtClean="0">
                <a:latin typeface="Times New Roman" pitchFamily="18" charset="0"/>
                <a:cs typeface="Times New Roman" pitchFamily="18" charset="0"/>
              </a:rPr>
              <a:t>và vận chuyển sản phẩm</a:t>
            </a:r>
            <a:endParaRPr lang="en-US" sz="3600" b="1" dirty="0">
              <a:latin typeface="Times New Roman" pitchFamily="18" charset="0"/>
              <a:cs typeface="Times New Roman" pitchFamily="18" charset="0"/>
            </a:endParaRPr>
          </a:p>
        </p:txBody>
      </p:sp>
      <p:sp>
        <p:nvSpPr>
          <p:cNvPr id="16" name="Rectangle 15"/>
          <p:cNvSpPr/>
          <p:nvPr/>
        </p:nvSpPr>
        <p:spPr>
          <a:xfrm>
            <a:off x="533400" y="3597441"/>
            <a:ext cx="5638800" cy="6001643"/>
          </a:xfrm>
          <a:prstGeom prst="rect">
            <a:avLst/>
          </a:prstGeom>
        </p:spPr>
        <p:txBody>
          <a:bodyPr wrap="square">
            <a:spAutoFit/>
          </a:bodyPr>
          <a:lstStyle/>
          <a:p>
            <a:pPr marL="342900" indent="-342900" algn="just">
              <a:lnSpc>
                <a:spcPct val="150000"/>
              </a:lnSpc>
              <a:buFont typeface="Wingdings" pitchFamily="2" charset="2"/>
              <a:buChar char="Ø"/>
            </a:pPr>
            <a:r>
              <a:rPr lang="da-DK" sz="3200" smtClean="0">
                <a:solidFill>
                  <a:schemeClr val="accent5">
                    <a:lumMod val="10000"/>
                  </a:schemeClr>
                </a:solidFill>
                <a:latin typeface="Times New Roman" pitchFamily="18" charset="0"/>
                <a:cs typeface="Times New Roman" pitchFamily="18" charset="0"/>
              </a:rPr>
              <a:t> Giúp người tiêu dùng dễ </a:t>
            </a:r>
            <a:r>
              <a:rPr lang="da-DK" sz="3200" dirty="0" smtClean="0">
                <a:solidFill>
                  <a:schemeClr val="accent5">
                    <a:lumMod val="10000"/>
                  </a:schemeClr>
                </a:solidFill>
                <a:latin typeface="Times New Roman" pitchFamily="18" charset="0"/>
                <a:cs typeface="Times New Roman" pitchFamily="18" charset="0"/>
              </a:rPr>
              <a:t>dàng </a:t>
            </a:r>
            <a:r>
              <a:rPr lang="da-DK" sz="3200" smtClean="0">
                <a:solidFill>
                  <a:schemeClr val="accent5">
                    <a:lumMod val="10000"/>
                  </a:schemeClr>
                </a:solidFill>
                <a:latin typeface="Times New Roman" pitchFamily="18" charset="0"/>
                <a:cs typeface="Times New Roman" pitchFamily="18" charset="0"/>
              </a:rPr>
              <a:t>lựa chọn sản phẩm</a:t>
            </a:r>
            <a:endParaRPr lang="da-DK" sz="3200" dirty="0" smtClean="0">
              <a:solidFill>
                <a:schemeClr val="accent5">
                  <a:lumMod val="10000"/>
                </a:schemeClr>
              </a:solidFill>
              <a:latin typeface="Times New Roman" pitchFamily="18" charset="0"/>
              <a:cs typeface="Times New Roman" pitchFamily="18" charset="0"/>
            </a:endParaRPr>
          </a:p>
          <a:p>
            <a:pPr marL="342900" indent="-342900" algn="just">
              <a:lnSpc>
                <a:spcPct val="150000"/>
              </a:lnSpc>
              <a:buFont typeface="Wingdings" pitchFamily="2" charset="2"/>
              <a:buChar char="Ø"/>
            </a:pPr>
            <a:r>
              <a:rPr lang="en-US" sz="3200" smtClean="0">
                <a:solidFill>
                  <a:schemeClr val="accent5">
                    <a:lumMod val="10000"/>
                  </a:schemeClr>
                </a:solidFill>
                <a:latin typeface="Times New Roman" pitchFamily="18" charset="0"/>
                <a:cs typeface="Times New Roman" pitchFamily="18" charset="0"/>
              </a:rPr>
              <a:t>G</a:t>
            </a:r>
            <a:r>
              <a:rPr lang="vi-VN" sz="3200" smtClean="0">
                <a:solidFill>
                  <a:schemeClr val="accent5">
                    <a:lumMod val="10000"/>
                  </a:schemeClr>
                </a:solidFill>
                <a:latin typeface="Times New Roman" pitchFamily="18" charset="0"/>
                <a:cs typeface="Times New Roman" pitchFamily="18" charset="0"/>
              </a:rPr>
              <a:t>iúp </a:t>
            </a:r>
            <a:r>
              <a:rPr lang="vi-VN" sz="3200">
                <a:solidFill>
                  <a:schemeClr val="accent5">
                    <a:lumMod val="10000"/>
                  </a:schemeClr>
                </a:solidFill>
                <a:latin typeface="Times New Roman" pitchFamily="18" charset="0"/>
                <a:cs typeface="Times New Roman" pitchFamily="18" charset="0"/>
              </a:rPr>
              <a:t>cho HTX truyền thông và khuếch trương hình ảnh về sản </a:t>
            </a:r>
            <a:r>
              <a:rPr lang="vi-VN" sz="3200" smtClean="0">
                <a:solidFill>
                  <a:schemeClr val="accent5">
                    <a:lumMod val="10000"/>
                  </a:schemeClr>
                </a:solidFill>
                <a:latin typeface="Times New Roman" pitchFamily="18" charset="0"/>
                <a:cs typeface="Times New Roman" pitchFamily="18" charset="0"/>
              </a:rPr>
              <a:t>phẩm</a:t>
            </a:r>
            <a:endParaRPr lang="en-US" sz="3200" smtClean="0">
              <a:solidFill>
                <a:schemeClr val="accent5">
                  <a:lumMod val="10000"/>
                </a:schemeClr>
              </a:solidFill>
              <a:latin typeface="Times New Roman" pitchFamily="18" charset="0"/>
              <a:cs typeface="Times New Roman" pitchFamily="18" charset="0"/>
            </a:endParaRPr>
          </a:p>
          <a:p>
            <a:pPr marL="342900" indent="-342900" algn="just">
              <a:lnSpc>
                <a:spcPct val="150000"/>
              </a:lnSpc>
              <a:buFont typeface="Wingdings" pitchFamily="2" charset="2"/>
              <a:buChar char="Ø"/>
            </a:pPr>
            <a:r>
              <a:rPr lang="en-US" sz="3200" smtClean="0">
                <a:solidFill>
                  <a:schemeClr val="accent5">
                    <a:lumMod val="10000"/>
                  </a:schemeClr>
                </a:solidFill>
                <a:latin typeface="Times New Roman" pitchFamily="18" charset="0"/>
                <a:cs typeface="Times New Roman" pitchFamily="18" charset="0"/>
              </a:rPr>
              <a:t>T</a:t>
            </a:r>
            <a:r>
              <a:rPr lang="vi-VN" sz="3200" smtClean="0">
                <a:solidFill>
                  <a:schemeClr val="accent5">
                    <a:lumMod val="10000"/>
                  </a:schemeClr>
                </a:solidFill>
                <a:latin typeface="Times New Roman" pitchFamily="18" charset="0"/>
                <a:cs typeface="Times New Roman" pitchFamily="18" charset="0"/>
              </a:rPr>
              <a:t>ăng </a:t>
            </a:r>
            <a:r>
              <a:rPr lang="vi-VN" sz="3200">
                <a:solidFill>
                  <a:schemeClr val="accent5">
                    <a:lumMod val="10000"/>
                  </a:schemeClr>
                </a:solidFill>
                <a:latin typeface="Times New Roman" pitchFamily="18" charset="0"/>
                <a:cs typeface="Times New Roman" pitchFamily="18" charset="0"/>
              </a:rPr>
              <a:t>khả năng cạnh tranh, tạo thuận lợi cho việc gắn nhãn và xây dựng nhãn hiệu</a:t>
            </a:r>
            <a:endParaRPr lang="en-US" sz="3200" dirty="0">
              <a:solidFill>
                <a:schemeClr val="accent5">
                  <a:lumMod val="10000"/>
                </a:schemeClr>
              </a:solidFill>
              <a:latin typeface="Times New Roman" pitchFamily="18" charset="0"/>
              <a:cs typeface="Times New Roman" pitchFamily="18" charset="0"/>
            </a:endParaRPr>
          </a:p>
        </p:txBody>
      </p:sp>
      <p:sp>
        <p:nvSpPr>
          <p:cNvPr id="17" name="Right Brace 16"/>
          <p:cNvSpPr/>
          <p:nvPr/>
        </p:nvSpPr>
        <p:spPr>
          <a:xfrm>
            <a:off x="6248401" y="3597440"/>
            <a:ext cx="381000" cy="6001643"/>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rgbClr val="FF0000"/>
              </a:solidFill>
              <a:latin typeface="Times New Roman" pitchFamily="18" charset="0"/>
              <a:cs typeface="Times New Roman" pitchFamily="18" charset="0"/>
            </a:endParaRPr>
          </a:p>
        </p:txBody>
      </p:sp>
      <p:sp>
        <p:nvSpPr>
          <p:cNvPr id="18" name="Rectangle 17"/>
          <p:cNvSpPr/>
          <p:nvPr/>
        </p:nvSpPr>
        <p:spPr>
          <a:xfrm>
            <a:off x="6844144" y="3727849"/>
            <a:ext cx="2299856" cy="5853910"/>
          </a:xfrm>
          <a:prstGeom prst="rect">
            <a:avLst/>
          </a:prstGeom>
        </p:spPr>
        <p:txBody>
          <a:bodyPr wrap="square">
            <a:spAutoFit/>
          </a:bodyPr>
          <a:lstStyle/>
          <a:p>
            <a:pPr algn="ctr">
              <a:lnSpc>
                <a:spcPct val="120000"/>
              </a:lnSpc>
            </a:pPr>
            <a:r>
              <a:rPr lang="da-DK" sz="3600" b="1" smtClean="0">
                <a:solidFill>
                  <a:schemeClr val="tx2">
                    <a:lumMod val="75000"/>
                  </a:schemeClr>
                </a:solidFill>
                <a:latin typeface="Times New Roman" pitchFamily="18" charset="0"/>
                <a:cs typeface="Times New Roman" pitchFamily="18" charset="0"/>
              </a:rPr>
              <a:t>Tại sao phải </a:t>
            </a:r>
          </a:p>
          <a:p>
            <a:pPr algn="ctr">
              <a:lnSpc>
                <a:spcPct val="120000"/>
              </a:lnSpc>
            </a:pPr>
            <a:r>
              <a:rPr lang="da-DK" sz="3600" b="1" smtClean="0">
                <a:solidFill>
                  <a:schemeClr val="tx2">
                    <a:lumMod val="75000"/>
                  </a:schemeClr>
                </a:solidFill>
                <a:latin typeface="Times New Roman" pitchFamily="18" charset="0"/>
                <a:cs typeface="Times New Roman" pitchFamily="18" charset="0"/>
              </a:rPr>
              <a:t>Thiết </a:t>
            </a:r>
            <a:r>
              <a:rPr lang="da-DK" sz="3600" b="1" dirty="0" smtClean="0">
                <a:solidFill>
                  <a:schemeClr val="tx2">
                    <a:lumMod val="75000"/>
                  </a:schemeClr>
                </a:solidFill>
                <a:latin typeface="Times New Roman" pitchFamily="18" charset="0"/>
                <a:cs typeface="Times New Roman" pitchFamily="18" charset="0"/>
              </a:rPr>
              <a:t>kế </a:t>
            </a:r>
          </a:p>
          <a:p>
            <a:pPr algn="ctr">
              <a:lnSpc>
                <a:spcPct val="120000"/>
              </a:lnSpc>
            </a:pPr>
            <a:r>
              <a:rPr lang="da-DK" sz="3600" b="1" dirty="0" smtClean="0">
                <a:solidFill>
                  <a:schemeClr val="tx2">
                    <a:lumMod val="75000"/>
                  </a:schemeClr>
                </a:solidFill>
                <a:latin typeface="Times New Roman" pitchFamily="18" charset="0"/>
                <a:cs typeface="Times New Roman" pitchFamily="18" charset="0"/>
              </a:rPr>
              <a:t>bao bì </a:t>
            </a:r>
          </a:p>
          <a:p>
            <a:pPr algn="ctr">
              <a:lnSpc>
                <a:spcPct val="120000"/>
              </a:lnSpc>
            </a:pPr>
            <a:r>
              <a:rPr lang="da-DK" sz="3600" b="1" dirty="0" smtClean="0">
                <a:solidFill>
                  <a:schemeClr val="tx2">
                    <a:lumMod val="75000"/>
                  </a:schemeClr>
                </a:solidFill>
                <a:latin typeface="Times New Roman" pitchFamily="18" charset="0"/>
                <a:cs typeface="Times New Roman" pitchFamily="18" charset="0"/>
              </a:rPr>
              <a:t>cho </a:t>
            </a:r>
            <a:r>
              <a:rPr lang="da-DK" sz="3600" b="1" smtClean="0">
                <a:solidFill>
                  <a:schemeClr val="tx2">
                    <a:lumMod val="75000"/>
                  </a:schemeClr>
                </a:solidFill>
                <a:latin typeface="Times New Roman" pitchFamily="18" charset="0"/>
                <a:cs typeface="Times New Roman" pitchFamily="18" charset="0"/>
              </a:rPr>
              <a:t>sản phẩm nông sản </a:t>
            </a:r>
            <a:r>
              <a:rPr lang="da-DK" sz="6000" b="1"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095"/>
    </mc:Choice>
    <mc:Fallback xmlns="">
      <p:transition spd="slow" advTm="4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fade">
                                      <p:cBhvr>
                                        <p:cTn id="41" dur="1000"/>
                                        <p:tgtEl>
                                          <p:spTgt spid="16">
                                            <p:txEl>
                                              <p:pRg st="0" end="0"/>
                                            </p:txEl>
                                          </p:spTgt>
                                        </p:tgtEl>
                                      </p:cBhvr>
                                    </p:animEffect>
                                  </p:childTnLst>
                                </p:cTn>
                              </p:par>
                            </p:childTnLst>
                          </p:cTn>
                        </p:par>
                        <p:par>
                          <p:cTn id="42" fill="hold">
                            <p:stCondLst>
                              <p:cond delay="1000"/>
                            </p:stCondLst>
                            <p:childTnLst>
                              <p:par>
                                <p:cTn id="43" presetID="16" presetClass="entr" presetSubtype="21" fill="hold" nodeType="afterEffect">
                                  <p:stCondLst>
                                    <p:cond delay="500"/>
                                  </p:stCondLst>
                                  <p:childTnLst>
                                    <p:set>
                                      <p:cBhvr>
                                        <p:cTn id="44" dur="1" fill="hold">
                                          <p:stCondLst>
                                            <p:cond delay="0"/>
                                          </p:stCondLst>
                                        </p:cTn>
                                        <p:tgtEl>
                                          <p:spTgt spid="16">
                                            <p:txEl>
                                              <p:pRg st="1" end="1"/>
                                            </p:txEl>
                                          </p:spTgt>
                                        </p:tgtEl>
                                        <p:attrNameLst>
                                          <p:attrName>style.visibility</p:attrName>
                                        </p:attrNameLst>
                                      </p:cBhvr>
                                      <p:to>
                                        <p:strVal val="visible"/>
                                      </p:to>
                                    </p:set>
                                    <p:animEffect transition="in" filter="barn(inVertical)">
                                      <p:cBhvr>
                                        <p:cTn id="45" dur="1000"/>
                                        <p:tgtEl>
                                          <p:spTgt spid="16">
                                            <p:txEl>
                                              <p:pRg st="1" end="1"/>
                                            </p:txEl>
                                          </p:spTgt>
                                        </p:tgtEl>
                                      </p:cBhvr>
                                    </p:animEffect>
                                  </p:childTnLst>
                                </p:cTn>
                              </p:par>
                            </p:childTnLst>
                          </p:cTn>
                        </p:par>
                        <p:par>
                          <p:cTn id="46" fill="hold">
                            <p:stCondLst>
                              <p:cond delay="2500"/>
                            </p:stCondLst>
                            <p:childTnLst>
                              <p:par>
                                <p:cTn id="47" presetID="16" presetClass="entr" presetSubtype="21" fill="hold" nodeType="afterEffect">
                                  <p:stCondLst>
                                    <p:cond delay="500"/>
                                  </p:stCondLst>
                                  <p:childTnLst>
                                    <p:set>
                                      <p:cBhvr>
                                        <p:cTn id="48" dur="1" fill="hold">
                                          <p:stCondLst>
                                            <p:cond delay="0"/>
                                          </p:stCondLst>
                                        </p:cTn>
                                        <p:tgtEl>
                                          <p:spTgt spid="16">
                                            <p:txEl>
                                              <p:pRg st="2" end="2"/>
                                            </p:txEl>
                                          </p:spTgt>
                                        </p:tgtEl>
                                        <p:attrNameLst>
                                          <p:attrName>style.visibility</p:attrName>
                                        </p:attrNameLst>
                                      </p:cBhvr>
                                      <p:to>
                                        <p:strVal val="visible"/>
                                      </p:to>
                                    </p:set>
                                    <p:animEffect transition="in" filter="barn(inVertical)">
                                      <p:cBhvr>
                                        <p:cTn id="49" dur="10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59556" y="342900"/>
            <a:ext cx="7589044" cy="646331"/>
          </a:xfrm>
          <a:prstGeom prst="rect">
            <a:avLst/>
          </a:prstGeom>
          <a:noFill/>
        </p:spPr>
        <p:txBody>
          <a:bodyPr wrap="square">
            <a:spAutoFit/>
          </a:bodyPr>
          <a:lstStyle/>
          <a:p>
            <a:pPr>
              <a:defRPr/>
            </a:pPr>
            <a:r>
              <a:rPr lang="en-US" sz="3600" b="1" i="1" smtClean="0">
                <a:solidFill>
                  <a:schemeClr val="tx2">
                    <a:lumMod val="75000"/>
                  </a:schemeClr>
                </a:solidFill>
                <a:latin typeface="Times New Roman" pitchFamily="18" charset="0"/>
                <a:cs typeface="Times New Roman" pitchFamily="18" charset="0"/>
              </a:rPr>
              <a:t>* Khái </a:t>
            </a:r>
            <a:r>
              <a:rPr lang="en-US" sz="3600" b="1" i="1">
                <a:solidFill>
                  <a:schemeClr val="tx2">
                    <a:lumMod val="75000"/>
                  </a:schemeClr>
                </a:solidFill>
                <a:latin typeface="Times New Roman" pitchFamily="18" charset="0"/>
                <a:cs typeface="Times New Roman" pitchFamily="18" charset="0"/>
              </a:rPr>
              <a:t>niệm nhãn hiệu sản phẩm</a:t>
            </a:r>
            <a:endParaRPr lang="en-US" sz="3600" b="1" i="1" dirty="0">
              <a:solidFill>
                <a:schemeClr val="tx2">
                  <a:lumMod val="75000"/>
                </a:schemeClr>
              </a:solidFill>
              <a:latin typeface="Times New Roman" pitchFamily="18" charset="0"/>
              <a:cs typeface="Times New Roman" pitchFamily="18" charset="0"/>
            </a:endParaRPr>
          </a:p>
        </p:txBody>
      </p:sp>
      <p:sp>
        <p:nvSpPr>
          <p:cNvPr id="17" name="AutoShape 7"/>
          <p:cNvSpPr>
            <a:spLocks noChangeArrowheads="1"/>
          </p:cNvSpPr>
          <p:nvPr/>
        </p:nvSpPr>
        <p:spPr bwMode="gray">
          <a:xfrm>
            <a:off x="1676401" y="1691115"/>
            <a:ext cx="3176586" cy="777020"/>
          </a:xfrm>
          <a:prstGeom prst="roundRect">
            <a:avLst>
              <a:gd name="adj" fmla="val 9106"/>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3500000" scaled="1"/>
            <a:tileRect/>
          </a:gradFill>
          <a:ln w="25400">
            <a:noFill/>
            <a:round/>
            <a:headEnd/>
            <a:tailEnd/>
          </a:ln>
          <a:effectLst>
            <a:outerShdw dist="107763" dir="2700000" algn="ctr" rotWithShape="0">
              <a:srgbClr val="000000">
                <a:alpha val="50000"/>
              </a:srgbClr>
            </a:outerShdw>
          </a:effectLst>
        </p:spPr>
        <p:txBody>
          <a:bodyPr anchor="ctr"/>
          <a:lstStyle/>
          <a:p>
            <a:pPr eaLnBrk="0" hangingPunct="0">
              <a:lnSpc>
                <a:spcPct val="120000"/>
              </a:lnSpc>
              <a:defRPr/>
            </a:pP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Tên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gọi</a:t>
            </a:r>
            <a:endParaRPr lang="en-US" sz="3600" b="1" dirty="0">
              <a:solidFill>
                <a:srgbClr val="006600"/>
              </a:solidFill>
              <a:latin typeface="Times New Roman" pitchFamily="18" charset="0"/>
              <a:cs typeface="Times New Roman" pitchFamily="18" charset="0"/>
            </a:endParaRPr>
          </a:p>
        </p:txBody>
      </p:sp>
      <p:sp>
        <p:nvSpPr>
          <p:cNvPr id="18" name="AutoShape 4"/>
          <p:cNvSpPr>
            <a:spLocks noChangeArrowheads="1"/>
          </p:cNvSpPr>
          <p:nvPr/>
        </p:nvSpPr>
        <p:spPr bwMode="gray">
          <a:xfrm>
            <a:off x="6980238" y="2468135"/>
            <a:ext cx="4906962" cy="1934735"/>
          </a:xfrm>
          <a:prstGeom prst="roundRect">
            <a:avLst>
              <a:gd name="adj" fmla="val 9106"/>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just" eaLnBrk="0" hangingPunct="0">
              <a:lnSpc>
                <a:spcPct val="120000"/>
              </a:lnSpc>
              <a:defRPr/>
            </a:pPr>
            <a:r>
              <a:rPr lang="en-US" sz="3600" b="1" u="sng" dirty="0" err="1">
                <a:solidFill>
                  <a:srgbClr val="C00000"/>
                </a:solidFill>
                <a:latin typeface="Times New Roman" pitchFamily="18" charset="0"/>
                <a:cs typeface="Times New Roman" pitchFamily="18" charset="0"/>
              </a:rPr>
              <a:t>xác</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nhận</a:t>
            </a:r>
            <a:r>
              <a:rPr lang="en-US" sz="3600" b="1" dirty="0">
                <a:solidFill>
                  <a:srgbClr val="C000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sản</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phẩm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của</a:t>
            </a:r>
            <a:r>
              <a:rPr lang="en-US" sz="3600" b="1" dirty="0">
                <a:solidFill>
                  <a:srgbClr val="006600"/>
                </a:solidFill>
                <a:latin typeface="Times New Roman" pitchFamily="18" charset="0"/>
                <a:cs typeface="Times New Roman" pitchFamily="18" charset="0"/>
              </a:rPr>
              <a:t> </a:t>
            </a:r>
          </a:p>
          <a:p>
            <a:pPr algn="just" eaLnBrk="0" hangingPunct="0">
              <a:lnSpc>
                <a:spcPct val="120000"/>
              </a:lnSpc>
              <a:defRPr/>
            </a:pPr>
            <a:r>
              <a:rPr lang="en-US" sz="3600" b="1" dirty="0" err="1">
                <a:solidFill>
                  <a:srgbClr val="006600"/>
                </a:solidFill>
                <a:latin typeface="Times New Roman" pitchFamily="18" charset="0"/>
                <a:cs typeface="Times New Roman" pitchFamily="18" charset="0"/>
              </a:rPr>
              <a:t>một</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người</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bán</a:t>
            </a:r>
            <a:r>
              <a:rPr lang="en-US" sz="3600" b="1" dirty="0">
                <a:solidFill>
                  <a:srgbClr val="006600"/>
                </a:solidFill>
                <a:latin typeface="Times New Roman" pitchFamily="18" charset="0"/>
                <a:cs typeface="Times New Roman" pitchFamily="18" charset="0"/>
              </a:rPr>
              <a:t> hay </a:t>
            </a:r>
          </a:p>
          <a:p>
            <a:pPr algn="just" eaLnBrk="0" hangingPunct="0">
              <a:lnSpc>
                <a:spcPct val="120000"/>
              </a:lnSpc>
              <a:defRPr/>
            </a:pPr>
            <a:r>
              <a:rPr lang="en-US" sz="3600" b="1" dirty="0" err="1">
                <a:solidFill>
                  <a:srgbClr val="006600"/>
                </a:solidFill>
                <a:latin typeface="Times New Roman" pitchFamily="18" charset="0"/>
                <a:cs typeface="Times New Roman" pitchFamily="18" charset="0"/>
              </a:rPr>
              <a:t>một</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nhóm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người</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bán</a:t>
            </a:r>
            <a:endParaRPr lang="en-US" sz="3600" b="1" dirty="0">
              <a:solidFill>
                <a:srgbClr val="006600"/>
              </a:solidFill>
              <a:latin typeface="Times New Roman" pitchFamily="18" charset="0"/>
              <a:cs typeface="Times New Roman" pitchFamily="18" charset="0"/>
            </a:endParaRPr>
          </a:p>
        </p:txBody>
      </p:sp>
      <p:sp>
        <p:nvSpPr>
          <p:cNvPr id="19" name="AutoShape 5"/>
          <p:cNvSpPr>
            <a:spLocks noChangeArrowheads="1"/>
          </p:cNvSpPr>
          <p:nvPr/>
        </p:nvSpPr>
        <p:spPr bwMode="gray">
          <a:xfrm>
            <a:off x="7008813" y="4793395"/>
            <a:ext cx="4878387" cy="2130752"/>
          </a:xfrm>
          <a:prstGeom prst="roundRect">
            <a:avLst>
              <a:gd name="adj" fmla="val 9106"/>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just" eaLnBrk="0" hangingPunct="0">
              <a:lnSpc>
                <a:spcPct val="120000"/>
              </a:lnSpc>
              <a:defRPr/>
            </a:pPr>
            <a:r>
              <a:rPr lang="en-US" sz="3600" b="1" u="sng" dirty="0" err="1">
                <a:solidFill>
                  <a:srgbClr val="C00000"/>
                </a:solidFill>
                <a:latin typeface="Times New Roman" pitchFamily="18" charset="0"/>
                <a:cs typeface="Times New Roman" pitchFamily="18" charset="0"/>
              </a:rPr>
              <a:t>phân</a:t>
            </a:r>
            <a:r>
              <a:rPr lang="en-US" sz="3600" b="1" u="sng" dirty="0">
                <a:solidFill>
                  <a:srgbClr val="C00000"/>
                </a:solidFill>
                <a:latin typeface="Times New Roman" pitchFamily="18" charset="0"/>
                <a:cs typeface="Times New Roman" pitchFamily="18" charset="0"/>
              </a:rPr>
              <a:t> </a:t>
            </a:r>
            <a:r>
              <a:rPr lang="en-US" sz="3600" b="1" u="sng" err="1">
                <a:solidFill>
                  <a:srgbClr val="C00000"/>
                </a:solidFill>
                <a:latin typeface="Times New Roman" pitchFamily="18" charset="0"/>
                <a:cs typeface="Times New Roman" pitchFamily="18" charset="0"/>
              </a:rPr>
              <a:t>biệt</a:t>
            </a:r>
            <a:r>
              <a:rPr lang="en-US" sz="3600" b="1">
                <a:solidFill>
                  <a:srgbClr val="C00000"/>
                </a:solidFill>
                <a:latin typeface="Times New Roman" pitchFamily="18" charset="0"/>
                <a:cs typeface="Times New Roman" pitchFamily="18" charset="0"/>
              </a:rPr>
              <a:t> </a:t>
            </a:r>
            <a:r>
              <a:rPr lang="en-US" sz="3600" b="1" smtClean="0">
                <a:solidFill>
                  <a:schemeClr val="accent6">
                    <a:lumMod val="50000"/>
                  </a:schemeClr>
                </a:solidFill>
                <a:latin typeface="Times New Roman" pitchFamily="18" charset="0"/>
                <a:cs typeface="Times New Roman" pitchFamily="18" charset="0"/>
              </a:rPr>
              <a:t>với</a:t>
            </a:r>
            <a:r>
              <a:rPr lang="en-US" sz="3600" b="1" smtClean="0">
                <a:solidFill>
                  <a:srgbClr val="C00000"/>
                </a:solidFill>
                <a:latin typeface="Times New Roman" pitchFamily="18" charset="0"/>
                <a:cs typeface="Times New Roman" pitchFamily="18" charset="0"/>
              </a:rPr>
              <a:t> </a:t>
            </a:r>
            <a:r>
              <a:rPr lang="en-US" sz="3600" b="1" smtClean="0">
                <a:solidFill>
                  <a:srgbClr val="006600"/>
                </a:solidFill>
                <a:latin typeface="Times New Roman" pitchFamily="18" charset="0"/>
                <a:cs typeface="Times New Roman" pitchFamily="18" charset="0"/>
              </a:rPr>
              <a:t>sản phẩm, </a:t>
            </a:r>
          </a:p>
          <a:p>
            <a:pPr algn="just" eaLnBrk="0" hangingPunct="0">
              <a:lnSpc>
                <a:spcPct val="120000"/>
              </a:lnSpc>
              <a:defRPr/>
            </a:pPr>
            <a:r>
              <a:rPr lang="en-US" sz="3600" b="1" smtClean="0">
                <a:solidFill>
                  <a:srgbClr val="006600"/>
                </a:solidFill>
                <a:latin typeface="Times New Roman" pitchFamily="18" charset="0"/>
                <a:cs typeface="Times New Roman" pitchFamily="18" charset="0"/>
              </a:rPr>
              <a:t>hàng hóa của đối thủ </a:t>
            </a:r>
          </a:p>
          <a:p>
            <a:pPr algn="just" eaLnBrk="0" hangingPunct="0">
              <a:lnSpc>
                <a:spcPct val="120000"/>
              </a:lnSpc>
              <a:defRPr/>
            </a:pPr>
            <a:r>
              <a:rPr lang="en-US" sz="3600" b="1" smtClean="0">
                <a:solidFill>
                  <a:srgbClr val="006600"/>
                </a:solidFill>
                <a:latin typeface="Times New Roman" pitchFamily="18" charset="0"/>
                <a:cs typeface="Times New Roman" pitchFamily="18" charset="0"/>
              </a:rPr>
              <a:t>cạnh tranh </a:t>
            </a:r>
            <a:endParaRPr lang="en-US" sz="3600" b="1" dirty="0" smtClean="0">
              <a:solidFill>
                <a:srgbClr val="006600"/>
              </a:solidFill>
              <a:latin typeface="Times New Roman" pitchFamily="18" charset="0"/>
              <a:cs typeface="Times New Roman" pitchFamily="18" charset="0"/>
            </a:endParaRPr>
          </a:p>
        </p:txBody>
      </p:sp>
      <p:sp>
        <p:nvSpPr>
          <p:cNvPr id="20" name="AutoShape 7"/>
          <p:cNvSpPr>
            <a:spLocks/>
          </p:cNvSpPr>
          <p:nvPr/>
        </p:nvSpPr>
        <p:spPr bwMode="auto">
          <a:xfrm>
            <a:off x="5334000" y="2079624"/>
            <a:ext cx="600075" cy="5526531"/>
          </a:xfrm>
          <a:prstGeom prst="rightBrace">
            <a:avLst>
              <a:gd name="adj1" fmla="val 199167"/>
              <a:gd name="adj2" fmla="val 50000"/>
            </a:avLst>
          </a:prstGeom>
          <a:noFill/>
          <a:ln w="57150">
            <a:solidFill>
              <a:schemeClr val="tx1"/>
            </a:solidFill>
            <a:round/>
            <a:headEnd/>
            <a:tailEnd/>
          </a:ln>
          <a:effectLst>
            <a:prstShdw prst="shdw13" dist="53882" dir="13500000">
              <a:schemeClr val="bg2">
                <a:alpha val="50000"/>
              </a:schemeClr>
            </a:prstShdw>
          </a:effectLst>
        </p:spPr>
        <p:txBody>
          <a:bodyPr wrap="none" anchor="ctr"/>
          <a:lstStyle/>
          <a:p>
            <a:endParaRPr lang="vi-VN" sz="2800">
              <a:solidFill>
                <a:srgbClr val="CC0066"/>
              </a:solidFill>
              <a:latin typeface="Times New Roman" pitchFamily="18" charset="0"/>
              <a:cs typeface="Times New Roman" pitchFamily="18" charset="0"/>
            </a:endParaRPr>
          </a:p>
        </p:txBody>
      </p:sp>
      <p:sp>
        <p:nvSpPr>
          <p:cNvPr id="21" name="AutoShape 7"/>
          <p:cNvSpPr>
            <a:spLocks noChangeArrowheads="1"/>
          </p:cNvSpPr>
          <p:nvPr/>
        </p:nvSpPr>
        <p:spPr bwMode="gray">
          <a:xfrm>
            <a:off x="1676400" y="5247408"/>
            <a:ext cx="3176587" cy="1295400"/>
          </a:xfrm>
          <a:prstGeom prst="roundRect">
            <a:avLst>
              <a:gd name="adj" fmla="val 9106"/>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3500000" scaled="1"/>
            <a:tileRect/>
          </a:gradFill>
          <a:ln w="25400">
            <a:noFill/>
            <a:round/>
            <a:headEnd/>
            <a:tailEnd/>
          </a:ln>
          <a:effectLst>
            <a:outerShdw dist="107763" dir="2700000" algn="ctr" rotWithShape="0">
              <a:srgbClr val="000000">
                <a:alpha val="50000"/>
              </a:srgbClr>
            </a:outerShdw>
          </a:effectLst>
        </p:spPr>
        <p:txBody>
          <a:bodyPr anchor="ctr"/>
          <a:lstStyle/>
          <a:p>
            <a:pPr eaLnBrk="0" hangingPunct="0">
              <a:lnSpc>
                <a:spcPct val="120000"/>
              </a:lnSpc>
              <a:defRPr/>
            </a:pPr>
            <a:r>
              <a:rPr lang="en-US" sz="3600" b="1" dirty="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Ký</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hiệu</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chỉ</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dẫn</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địa</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lý</a:t>
            </a:r>
            <a:endParaRPr lang="en-US" sz="3600" b="1" dirty="0">
              <a:solidFill>
                <a:srgbClr val="006600"/>
              </a:solidFill>
              <a:latin typeface="Times New Roman" pitchFamily="18" charset="0"/>
              <a:cs typeface="Times New Roman" pitchFamily="18" charset="0"/>
            </a:endParaRPr>
          </a:p>
        </p:txBody>
      </p:sp>
      <p:sp>
        <p:nvSpPr>
          <p:cNvPr id="22" name="AutoShape 7"/>
          <p:cNvSpPr>
            <a:spLocks noChangeArrowheads="1"/>
          </p:cNvSpPr>
          <p:nvPr/>
        </p:nvSpPr>
        <p:spPr bwMode="gray">
          <a:xfrm>
            <a:off x="1676399" y="2989995"/>
            <a:ext cx="3176587" cy="738187"/>
          </a:xfrm>
          <a:prstGeom prst="roundRect">
            <a:avLst>
              <a:gd name="adj" fmla="val 9106"/>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3500000" scaled="1"/>
            <a:tileRect/>
          </a:gradFill>
          <a:ln w="25400">
            <a:noFill/>
            <a:round/>
            <a:headEnd/>
            <a:tailEnd/>
          </a:ln>
          <a:effectLst>
            <a:outerShdw dist="107763" dir="2700000" algn="ctr" rotWithShape="0">
              <a:srgbClr val="000000">
                <a:alpha val="50000"/>
              </a:srgbClr>
            </a:outerShdw>
          </a:effectLst>
        </p:spPr>
        <p:txBody>
          <a:bodyPr anchor="ctr"/>
          <a:lstStyle/>
          <a:p>
            <a:pPr eaLnBrk="0" hangingPunct="0">
              <a:lnSpc>
                <a:spcPct val="120000"/>
              </a:lnSpc>
              <a:defRPr/>
            </a:pP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Biểu</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tượng</a:t>
            </a:r>
            <a:endParaRPr lang="en-US" sz="3600" b="1" dirty="0">
              <a:solidFill>
                <a:srgbClr val="006600"/>
              </a:solidFill>
              <a:latin typeface="Times New Roman" pitchFamily="18" charset="0"/>
              <a:cs typeface="Times New Roman" pitchFamily="18" charset="0"/>
            </a:endParaRPr>
          </a:p>
        </p:txBody>
      </p:sp>
      <p:sp>
        <p:nvSpPr>
          <p:cNvPr id="23" name="AutoShape 7"/>
          <p:cNvSpPr>
            <a:spLocks noChangeArrowheads="1"/>
          </p:cNvSpPr>
          <p:nvPr/>
        </p:nvSpPr>
        <p:spPr bwMode="gray">
          <a:xfrm>
            <a:off x="1676400" y="4282375"/>
            <a:ext cx="3176587" cy="487363"/>
          </a:xfrm>
          <a:prstGeom prst="roundRect">
            <a:avLst>
              <a:gd name="adj" fmla="val 9106"/>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3500000" scaled="1"/>
            <a:tileRect/>
          </a:gradFill>
          <a:ln w="25400">
            <a:noFill/>
            <a:round/>
            <a:headEnd/>
            <a:tailEnd/>
          </a:ln>
          <a:effectLst>
            <a:outerShdw dist="107763" dir="2700000" algn="ctr" rotWithShape="0">
              <a:srgbClr val="000000">
                <a:alpha val="50000"/>
              </a:srgbClr>
            </a:outerShdw>
          </a:effectLst>
        </p:spPr>
        <p:txBody>
          <a:bodyPr anchor="ctr"/>
          <a:lstStyle/>
          <a:p>
            <a:pPr eaLnBrk="0" hangingPunct="0">
              <a:lnSpc>
                <a:spcPct val="120000"/>
              </a:lnSpc>
              <a:defRPr/>
            </a:pP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Hình</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vẽ</a:t>
            </a:r>
            <a:endParaRPr lang="en-US" sz="3600" b="1" dirty="0">
              <a:solidFill>
                <a:srgbClr val="006600"/>
              </a:solidFill>
              <a:latin typeface="Times New Roman" pitchFamily="18" charset="0"/>
              <a:cs typeface="Times New Roman" pitchFamily="18" charset="0"/>
            </a:endParaRPr>
          </a:p>
        </p:txBody>
      </p:sp>
      <p:sp>
        <p:nvSpPr>
          <p:cNvPr id="24" name="AutoShape 7"/>
          <p:cNvSpPr>
            <a:spLocks noChangeArrowheads="1"/>
          </p:cNvSpPr>
          <p:nvPr/>
        </p:nvSpPr>
        <p:spPr bwMode="gray">
          <a:xfrm>
            <a:off x="1676400" y="6924147"/>
            <a:ext cx="3176587" cy="1045430"/>
          </a:xfrm>
          <a:prstGeom prst="roundRect">
            <a:avLst>
              <a:gd name="adj" fmla="val 9106"/>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3500000" scaled="1"/>
            <a:tileRect/>
          </a:gradFill>
          <a:ln w="25400">
            <a:noFill/>
            <a:round/>
            <a:headEnd/>
            <a:tailEnd/>
          </a:ln>
          <a:effectLst>
            <a:outerShdw dist="107763" dir="2700000" algn="ctr" rotWithShape="0">
              <a:srgbClr val="000000">
                <a:alpha val="50000"/>
              </a:srgbClr>
            </a:outerShdw>
          </a:effectLst>
        </p:spPr>
        <p:txBody>
          <a:bodyPr anchor="ctr"/>
          <a:lstStyle/>
          <a:p>
            <a:pPr eaLnBrk="0" hangingPunct="0">
              <a:lnSpc>
                <a:spcPct val="120000"/>
              </a:lnSpc>
              <a:defRPr/>
            </a:pPr>
            <a:r>
              <a:rPr lang="en-US" sz="3600" b="1">
                <a:solidFill>
                  <a:srgbClr val="006600"/>
                </a:solidFill>
                <a:latin typeface="Times New Roman" pitchFamily="18" charset="0"/>
                <a:cs typeface="Times New Roman" pitchFamily="18" charset="0"/>
              </a:rPr>
              <a:t>- …</a:t>
            </a:r>
          </a:p>
        </p:txBody>
      </p:sp>
      <p:sp>
        <p:nvSpPr>
          <p:cNvPr id="43" name="AutoShape 30"/>
          <p:cNvSpPr>
            <a:spLocks noChangeArrowheads="1"/>
          </p:cNvSpPr>
          <p:nvPr/>
        </p:nvSpPr>
        <p:spPr bwMode="auto">
          <a:xfrm rot="3069558">
            <a:off x="5838031" y="5214876"/>
            <a:ext cx="1228725" cy="357188"/>
          </a:xfrm>
          <a:prstGeom prst="curvedUpArrow">
            <a:avLst>
              <a:gd name="adj1" fmla="val 68800"/>
              <a:gd name="adj2" fmla="val 137600"/>
              <a:gd name="adj3" fmla="val 33333"/>
            </a:avLst>
          </a:prstGeom>
          <a:solidFill>
            <a:schemeClr val="accent1"/>
          </a:solidFill>
          <a:ln w="9525">
            <a:solidFill>
              <a:schemeClr val="tx1"/>
            </a:solidFill>
            <a:miter lim="800000"/>
            <a:headEnd/>
            <a:tailEnd/>
          </a:ln>
          <a:effectLst>
            <a:prstShdw prst="shdw13" dist="53882" dir="13500000">
              <a:schemeClr val="bg2">
                <a:alpha val="50000"/>
              </a:schemeClr>
            </a:prstShdw>
          </a:effectLst>
        </p:spPr>
        <p:txBody>
          <a:bodyPr wrap="none" anchor="ctr"/>
          <a:lstStyle/>
          <a:p>
            <a:endParaRPr lang="vi-VN" sz="2800">
              <a:solidFill>
                <a:srgbClr val="CC0066"/>
              </a:solidFill>
              <a:latin typeface="Times New Roman" pitchFamily="18" charset="0"/>
              <a:cs typeface="Times New Roman" pitchFamily="18" charset="0"/>
            </a:endParaRPr>
          </a:p>
        </p:txBody>
      </p:sp>
      <p:sp>
        <p:nvSpPr>
          <p:cNvPr id="44" name="AutoShape 31"/>
          <p:cNvSpPr>
            <a:spLocks noChangeArrowheads="1"/>
          </p:cNvSpPr>
          <p:nvPr/>
        </p:nvSpPr>
        <p:spPr bwMode="auto">
          <a:xfrm rot="-3039356">
            <a:off x="5823744" y="3800414"/>
            <a:ext cx="1228725" cy="357187"/>
          </a:xfrm>
          <a:prstGeom prst="curvedDownArrow">
            <a:avLst>
              <a:gd name="adj1" fmla="val 68800"/>
              <a:gd name="adj2" fmla="val 137600"/>
              <a:gd name="adj3" fmla="val 33333"/>
            </a:avLst>
          </a:prstGeom>
          <a:solidFill>
            <a:schemeClr val="accent1"/>
          </a:solidFill>
          <a:ln w="9525">
            <a:solidFill>
              <a:schemeClr val="tx1"/>
            </a:solidFill>
            <a:miter lim="800000"/>
            <a:headEnd/>
            <a:tailEnd/>
          </a:ln>
          <a:effectLst>
            <a:prstShdw prst="shdw13" dist="53882" dir="13500000">
              <a:schemeClr val="bg2">
                <a:alpha val="50000"/>
              </a:schemeClr>
            </a:prstShdw>
          </a:effectLst>
        </p:spPr>
        <p:txBody>
          <a:bodyPr wrap="none" anchor="ctr"/>
          <a:lstStyle/>
          <a:p>
            <a:endParaRPr lang="vi-VN" sz="2800">
              <a:solidFill>
                <a:srgbClr val="CC0066"/>
              </a:solidFill>
              <a:latin typeface="Times New Roman" pitchFamily="18" charset="0"/>
              <a:cs typeface="Times New Roman" pitchFamily="18" charset="0"/>
            </a:endParaRPr>
          </a:p>
        </p:txBody>
      </p:sp>
      <p:pic>
        <p:nvPicPr>
          <p:cNvPr id="45" name="Picture 3" descr="D:\D\mar nong nghiep\tải xuống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9218" y="0"/>
            <a:ext cx="4454381" cy="34458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D:\D\mar nong nghiep\tải xuống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3728182"/>
            <a:ext cx="4651519" cy="349697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D:\D\mar nong nghiep\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9800" y="7606156"/>
            <a:ext cx="4651519" cy="2667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392">
        <p:split orient="vert"/>
      </p:transition>
    </mc:Choice>
    <mc:Fallback xmlns="">
      <p:transition spd="slow" advTm="1839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4"/>
                                        </p:tgtEl>
                                        <p:attrNameLst>
                                          <p:attrName>style.visibility</p:attrName>
                                        </p:attrNameLst>
                                      </p:cBhvr>
                                      <p:to>
                                        <p:strVal val="visible"/>
                                      </p:to>
                                    </p:set>
                                  </p:childTnLst>
                                </p:cTn>
                              </p:par>
                              <p:par>
                                <p:cTn id="15" presetID="13" presetClass="entr" presetSubtype="16" fill="hold" grpId="0" nodeType="withEffect">
                                  <p:stCondLst>
                                    <p:cond delay="250"/>
                                  </p:stCondLst>
                                  <p:childTnLst>
                                    <p:set>
                                      <p:cBhvr>
                                        <p:cTn id="16" dur="1" fill="hold">
                                          <p:stCondLst>
                                            <p:cond delay="0"/>
                                          </p:stCondLst>
                                        </p:cTn>
                                        <p:tgtEl>
                                          <p:spTgt spid="20"/>
                                        </p:tgtEl>
                                        <p:attrNameLst>
                                          <p:attrName>style.visibility</p:attrName>
                                        </p:attrNameLst>
                                      </p:cBhvr>
                                      <p:to>
                                        <p:strVal val="visible"/>
                                      </p:to>
                                    </p:set>
                                    <p:animEffect transition="in" filter="plus(in)">
                                      <p:cBhvr>
                                        <p:cTn id="17" dur="2000"/>
                                        <p:tgtEl>
                                          <p:spTgt spid="20"/>
                                        </p:tgtEl>
                                      </p:cBhvr>
                                    </p:animEffect>
                                  </p:childTnLst>
                                </p:cTn>
                              </p:par>
                            </p:childTnLst>
                          </p:cTn>
                        </p:par>
                        <p:par>
                          <p:cTn id="18" fill="hold">
                            <p:stCondLst>
                              <p:cond delay="2250"/>
                            </p:stCondLst>
                            <p:childTnLst>
                              <p:par>
                                <p:cTn id="19" presetID="20" presetClass="entr" presetSubtype="0"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edge">
                                      <p:cBhvr>
                                        <p:cTn id="21" dur="1000"/>
                                        <p:tgtEl>
                                          <p:spTgt spid="44"/>
                                        </p:tgtEl>
                                      </p:cBhvr>
                                    </p:animEffect>
                                  </p:childTnLst>
                                </p:cTn>
                              </p:par>
                            </p:childTnLst>
                          </p:cTn>
                        </p:par>
                        <p:par>
                          <p:cTn id="22" fill="hold">
                            <p:stCondLst>
                              <p:cond delay="3250"/>
                            </p:stCondLst>
                            <p:childTnLst>
                              <p:par>
                                <p:cTn id="23" presetID="18" presetClass="entr" presetSubtype="12"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strips(downLeft)">
                                      <p:cBhvr>
                                        <p:cTn id="25" dur="1000"/>
                                        <p:tgtEl>
                                          <p:spTgt spid="18"/>
                                        </p:tgtEl>
                                      </p:cBhvr>
                                    </p:animEffect>
                                  </p:childTnLst>
                                </p:cTn>
                              </p:par>
                            </p:childTnLst>
                          </p:cTn>
                        </p:par>
                        <p:par>
                          <p:cTn id="26" fill="hold">
                            <p:stCondLst>
                              <p:cond delay="4250"/>
                            </p:stCondLst>
                            <p:childTnLst>
                              <p:par>
                                <p:cTn id="27" presetID="2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edge">
                                      <p:cBhvr>
                                        <p:cTn id="29" dur="1000"/>
                                        <p:tgtEl>
                                          <p:spTgt spid="43"/>
                                        </p:tgtEl>
                                      </p:cBhvr>
                                    </p:animEffect>
                                  </p:childTnLst>
                                </p:cTn>
                              </p:par>
                            </p:childTnLst>
                          </p:cTn>
                        </p:par>
                        <p:par>
                          <p:cTn id="30" fill="hold">
                            <p:stCondLst>
                              <p:cond delay="5250"/>
                            </p:stCondLst>
                            <p:childTnLst>
                              <p:par>
                                <p:cTn id="31" presetID="18" presetClass="entr" presetSubtype="12"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strips(down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2"/>
          <p:cNvSpPr>
            <a:spLocks/>
          </p:cNvSpPr>
          <p:nvPr/>
        </p:nvSpPr>
        <p:spPr bwMode="auto">
          <a:xfrm rot="-5400000">
            <a:off x="7603462" y="4712472"/>
            <a:ext cx="1970087" cy="2527341"/>
          </a:xfrm>
          <a:custGeom>
            <a:avLst/>
            <a:gdLst>
              <a:gd name="T0" fmla="*/ 155580087 w 3632"/>
              <a:gd name="T1" fmla="*/ 1550159725 h 1928"/>
              <a:gd name="T2" fmla="*/ 0 w 3632"/>
              <a:gd name="T3" fmla="*/ 773472125 h 1928"/>
              <a:gd name="T4" fmla="*/ 155934596 w 3632"/>
              <a:gd name="T5" fmla="*/ 0 h 1928"/>
              <a:gd name="T6" fmla="*/ 139455163 w 3632"/>
              <a:gd name="T7" fmla="*/ 532264056 h 1928"/>
              <a:gd name="T8" fmla="*/ 321792154 w 3632"/>
              <a:gd name="T9" fmla="*/ 289449146 h 1928"/>
              <a:gd name="T10" fmla="*/ 268987066 w 3632"/>
              <a:gd name="T11" fmla="*/ 773472125 h 1928"/>
              <a:gd name="T12" fmla="*/ 321437645 w 3632"/>
              <a:gd name="T13" fmla="*/ 1260710579 h 1928"/>
              <a:gd name="T14" fmla="*/ 139986777 w 3632"/>
              <a:gd name="T15" fmla="*/ 1017895669 h 1928"/>
              <a:gd name="T16" fmla="*/ 155580087 w 3632"/>
              <a:gd name="T17" fmla="*/ 1550159725 h 19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32" h="1928">
                <a:moveTo>
                  <a:pt x="1756" y="1928"/>
                </a:moveTo>
                <a:lnTo>
                  <a:pt x="0" y="962"/>
                </a:lnTo>
                <a:lnTo>
                  <a:pt x="1760" y="0"/>
                </a:lnTo>
                <a:lnTo>
                  <a:pt x="1574" y="662"/>
                </a:lnTo>
                <a:lnTo>
                  <a:pt x="3632" y="360"/>
                </a:lnTo>
                <a:lnTo>
                  <a:pt x="3036" y="962"/>
                </a:lnTo>
                <a:lnTo>
                  <a:pt x="3628" y="1568"/>
                </a:lnTo>
                <a:lnTo>
                  <a:pt x="1580" y="1266"/>
                </a:lnTo>
                <a:lnTo>
                  <a:pt x="1756" y="1928"/>
                </a:lnTo>
                <a:close/>
              </a:path>
            </a:pathLst>
          </a:custGeom>
          <a:noFill/>
          <a:ln w="8890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800">
              <a:latin typeface="Times New Roman" pitchFamily="18" charset="0"/>
              <a:cs typeface="Times New Roman" pitchFamily="18" charset="0"/>
            </a:endParaRPr>
          </a:p>
        </p:txBody>
      </p:sp>
      <p:sp>
        <p:nvSpPr>
          <p:cNvPr id="12" name="AutoShape 14"/>
          <p:cNvSpPr>
            <a:spLocks noChangeArrowheads="1"/>
          </p:cNvSpPr>
          <p:nvPr/>
        </p:nvSpPr>
        <p:spPr bwMode="auto">
          <a:xfrm>
            <a:off x="11042594" y="6491287"/>
            <a:ext cx="5416605" cy="2592388"/>
          </a:xfrm>
          <a:prstGeom prst="leftArrowCallout">
            <a:avLst>
              <a:gd name="adj1" fmla="val 25000"/>
              <a:gd name="adj2" fmla="val 25000"/>
              <a:gd name="adj3" fmla="val 16891"/>
              <a:gd name="adj4" fmla="val 66667"/>
            </a:avLst>
          </a:prstGeom>
          <a:solidFill>
            <a:schemeClr val="bg1"/>
          </a:solidFill>
          <a:ln w="9525">
            <a:solidFill>
              <a:schemeClr val="tx1"/>
            </a:solidFill>
            <a:miter lim="800000"/>
            <a:headEnd/>
            <a:tailEnd/>
          </a:ln>
          <a:effectLst/>
        </p:spPr>
        <p:txBody>
          <a:bodyPr wrap="none" anchor="ctr"/>
          <a:lstStyle/>
          <a:p>
            <a:pPr algn="ctr" eaLnBrk="1" hangingPunct="1"/>
            <a:endParaRPr lang="en-US" sz="2800" b="1" dirty="0">
              <a:solidFill>
                <a:srgbClr val="3366CC"/>
              </a:solidFill>
              <a:latin typeface="Times New Roman" pitchFamily="18" charset="0"/>
              <a:cs typeface="Times New Roman" pitchFamily="18" charset="0"/>
            </a:endParaRPr>
          </a:p>
          <a:p>
            <a:pPr algn="ctr" eaLnBrk="1" hangingPunct="1"/>
            <a:r>
              <a:rPr lang="en-US" sz="3200" b="1" dirty="0" err="1">
                <a:solidFill>
                  <a:srgbClr val="3366CC"/>
                </a:solidFill>
                <a:latin typeface="Times New Roman" pitchFamily="18" charset="0"/>
                <a:cs typeface="Times New Roman" pitchFamily="18" charset="0"/>
              </a:rPr>
              <a:t>Dấu</a:t>
            </a:r>
            <a:r>
              <a:rPr lang="en-US" sz="3200" b="1" dirty="0">
                <a:solidFill>
                  <a:srgbClr val="3366CC"/>
                </a:solidFill>
                <a:latin typeface="Times New Roman" pitchFamily="18" charset="0"/>
                <a:cs typeface="Times New Roman" pitchFamily="18" charset="0"/>
              </a:rPr>
              <a:t> </a:t>
            </a:r>
            <a:r>
              <a:rPr lang="en-US" sz="3200" b="1" dirty="0" err="1">
                <a:solidFill>
                  <a:srgbClr val="3366CC"/>
                </a:solidFill>
                <a:latin typeface="Times New Roman" pitchFamily="18" charset="0"/>
                <a:cs typeface="Times New Roman" pitchFamily="18" charset="0"/>
              </a:rPr>
              <a:t>hiệu</a:t>
            </a:r>
            <a:endParaRPr lang="en-US" sz="3200" b="1" dirty="0">
              <a:solidFill>
                <a:srgbClr val="3366CC"/>
              </a:solidFill>
              <a:latin typeface="Times New Roman" pitchFamily="18" charset="0"/>
              <a:cs typeface="Times New Roman" pitchFamily="18" charset="0"/>
            </a:endParaRPr>
          </a:p>
          <a:p>
            <a:pPr algn="ctr" eaLnBrk="1" hangingPunct="1"/>
            <a:r>
              <a:rPr lang="en-US" sz="3200" b="1" dirty="0">
                <a:solidFill>
                  <a:srgbClr val="3366CC"/>
                </a:solidFill>
                <a:latin typeface="Times New Roman" pitchFamily="18" charset="0"/>
                <a:cs typeface="Times New Roman" pitchFamily="18" charset="0"/>
              </a:rPr>
              <a:t>(Brand mark)</a:t>
            </a:r>
            <a:endParaRPr lang="en-US" sz="2800" b="1" dirty="0">
              <a:solidFill>
                <a:srgbClr val="3366CC"/>
              </a:solidFill>
              <a:latin typeface="Times New Roman" pitchFamily="18" charset="0"/>
              <a:cs typeface="Times New Roman" pitchFamily="18" charset="0"/>
            </a:endParaRPr>
          </a:p>
          <a:p>
            <a:pPr algn="ctr" eaLnBrk="1" hangingPunct="1"/>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endParaRPr lang="en-US" sz="3200" dirty="0">
              <a:latin typeface="Times New Roman" pitchFamily="18" charset="0"/>
              <a:cs typeface="Times New Roman" pitchFamily="18" charset="0"/>
            </a:endParaRPr>
          </a:p>
          <a:p>
            <a:pPr algn="ctr" eaLnBrk="1" hangingPunct="1"/>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nhãn</a:t>
            </a:r>
            <a:endParaRPr lang="en-US" sz="3200" dirty="0">
              <a:latin typeface="Times New Roman" pitchFamily="18" charset="0"/>
              <a:cs typeface="Times New Roman" pitchFamily="18" charset="0"/>
            </a:endParaRPr>
          </a:p>
          <a:p>
            <a:pPr algn="ctr" eaLnBrk="1" hangingPunct="1"/>
            <a:r>
              <a:rPr lang="en-US" sz="3200" dirty="0" err="1">
                <a:latin typeface="Times New Roman" pitchFamily="18" charset="0"/>
                <a:cs typeface="Times New Roman" pitchFamily="18" charset="0"/>
              </a:rPr>
              <a:t>hiệu</a:t>
            </a:r>
            <a:endParaRPr lang="en-US" sz="3200" dirty="0">
              <a:latin typeface="Times New Roman" pitchFamily="18" charset="0"/>
              <a:cs typeface="Times New Roman" pitchFamily="18" charset="0"/>
            </a:endParaRPr>
          </a:p>
          <a:p>
            <a:pPr algn="ctr" eaLnBrk="1" hangingPunct="1"/>
            <a:endParaRPr lang="en-US" sz="3200" dirty="0">
              <a:latin typeface="Times New Roman" pitchFamily="18" charset="0"/>
              <a:cs typeface="Times New Roman" pitchFamily="18" charset="0"/>
            </a:endParaRPr>
          </a:p>
        </p:txBody>
      </p:sp>
      <p:sp>
        <p:nvSpPr>
          <p:cNvPr id="13" name="AutoShape 18"/>
          <p:cNvSpPr>
            <a:spLocks noChangeArrowheads="1"/>
          </p:cNvSpPr>
          <p:nvPr/>
        </p:nvSpPr>
        <p:spPr bwMode="auto">
          <a:xfrm>
            <a:off x="1752600" y="6945684"/>
            <a:ext cx="4580088" cy="2482850"/>
          </a:xfrm>
          <a:prstGeom prst="rightArrowCallout">
            <a:avLst>
              <a:gd name="adj1" fmla="val 25000"/>
              <a:gd name="adj2" fmla="val 25000"/>
              <a:gd name="adj3" fmla="val 17882"/>
              <a:gd name="adj4" fmla="val 66667"/>
            </a:avLst>
          </a:prstGeom>
          <a:solidFill>
            <a:schemeClr val="bg1"/>
          </a:solidFill>
          <a:ln w="9525">
            <a:solidFill>
              <a:schemeClr val="tx1"/>
            </a:solidFill>
            <a:miter lim="800000"/>
            <a:headEnd/>
            <a:tailEnd/>
          </a:ln>
          <a:effectLst/>
        </p:spPr>
        <p:txBody>
          <a:bodyPr wrap="none" anchor="ctr"/>
          <a:lstStyle/>
          <a:p>
            <a:pPr algn="ctr">
              <a:lnSpc>
                <a:spcPct val="110000"/>
              </a:lnSpc>
            </a:pPr>
            <a:r>
              <a:rPr lang="en-US" sz="3200" b="1" dirty="0" err="1">
                <a:solidFill>
                  <a:srgbClr val="3366CC"/>
                </a:solidFill>
                <a:latin typeface="Times New Roman" pitchFamily="18" charset="0"/>
                <a:cs typeface="Times New Roman" pitchFamily="18" charset="0"/>
              </a:rPr>
              <a:t>Tên</a:t>
            </a:r>
            <a:r>
              <a:rPr lang="en-US" sz="3200" b="1" dirty="0">
                <a:solidFill>
                  <a:srgbClr val="3366CC"/>
                </a:solidFill>
                <a:latin typeface="Times New Roman" pitchFamily="18" charset="0"/>
                <a:cs typeface="Times New Roman" pitchFamily="18" charset="0"/>
              </a:rPr>
              <a:t> </a:t>
            </a:r>
            <a:r>
              <a:rPr lang="en-US" sz="3200" b="1" dirty="0" err="1">
                <a:solidFill>
                  <a:srgbClr val="3366CC"/>
                </a:solidFill>
                <a:latin typeface="Times New Roman" pitchFamily="18" charset="0"/>
                <a:cs typeface="Times New Roman" pitchFamily="18" charset="0"/>
              </a:rPr>
              <a:t>hiệu</a:t>
            </a:r>
            <a:endParaRPr lang="en-US" sz="3200" b="1" dirty="0">
              <a:solidFill>
                <a:srgbClr val="3366CC"/>
              </a:solidFill>
              <a:latin typeface="Times New Roman" pitchFamily="18" charset="0"/>
              <a:cs typeface="Times New Roman" pitchFamily="18" charset="0"/>
            </a:endParaRPr>
          </a:p>
          <a:p>
            <a:pPr algn="ctr">
              <a:lnSpc>
                <a:spcPct val="110000"/>
              </a:lnSpc>
            </a:pPr>
            <a:r>
              <a:rPr lang="en-US" sz="3200" b="1" dirty="0">
                <a:solidFill>
                  <a:srgbClr val="3366CC"/>
                </a:solidFill>
                <a:latin typeface="Times New Roman" pitchFamily="18" charset="0"/>
                <a:cs typeface="Times New Roman" pitchFamily="18" charset="0"/>
              </a:rPr>
              <a:t>(Brand name)</a:t>
            </a:r>
          </a:p>
          <a:p>
            <a:pPr algn="ctr">
              <a:lnSpc>
                <a:spcPct val="110000"/>
              </a:lnSpc>
            </a:pP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p>
          <a:p>
            <a:pPr algn="ctr">
              <a:lnSpc>
                <a:spcPct val="110000"/>
              </a:lnSpc>
            </a:pP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endParaRPr lang="en-US" sz="3200" dirty="0">
              <a:latin typeface="Times New Roman" pitchFamily="18" charset="0"/>
              <a:cs typeface="Times New Roman" pitchFamily="18" charset="0"/>
            </a:endParaRPr>
          </a:p>
        </p:txBody>
      </p:sp>
      <p:grpSp>
        <p:nvGrpSpPr>
          <p:cNvPr id="14" name="Group 2"/>
          <p:cNvGrpSpPr>
            <a:grpSpLocks/>
          </p:cNvGrpSpPr>
          <p:nvPr/>
        </p:nvGrpSpPr>
        <p:grpSpPr bwMode="auto">
          <a:xfrm>
            <a:off x="7272997" y="7371201"/>
            <a:ext cx="2544233" cy="2124075"/>
            <a:chOff x="1712" y="688"/>
            <a:chExt cx="2347" cy="2689"/>
          </a:xfrm>
        </p:grpSpPr>
        <p:sp>
          <p:nvSpPr>
            <p:cNvPr id="15" name="Oval 3"/>
            <p:cNvSpPr>
              <a:spLocks noChangeArrowheads="1"/>
            </p:cNvSpPr>
            <p:nvPr/>
          </p:nvSpPr>
          <p:spPr bwMode="auto">
            <a:xfrm flipV="1">
              <a:off x="1745" y="2386"/>
              <a:ext cx="2314" cy="991"/>
            </a:xfrm>
            <a:prstGeom prst="ellipse">
              <a:avLst/>
            </a:prstGeom>
            <a:gradFill rotWithShape="1">
              <a:gsLst>
                <a:gs pos="0">
                  <a:schemeClr val="bg2">
                    <a:alpha val="85001"/>
                  </a:schemeClr>
                </a:gs>
                <a:gs pos="100000">
                  <a:schemeClr val="bg2">
                    <a:gamma/>
                    <a:shade val="63529"/>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a:defRPr/>
              </a:pPr>
              <a:endParaRPr lang="en-US"/>
            </a:p>
          </p:txBody>
        </p:sp>
        <p:sp>
          <p:nvSpPr>
            <p:cNvPr id="16" name="Oval 4"/>
            <p:cNvSpPr>
              <a:spLocks noChangeArrowheads="1"/>
            </p:cNvSpPr>
            <p:nvPr/>
          </p:nvSpPr>
          <p:spPr bwMode="auto">
            <a:xfrm>
              <a:off x="1712" y="688"/>
              <a:ext cx="2314" cy="2313"/>
            </a:xfrm>
            <a:prstGeom prst="ellipse">
              <a:avLst/>
            </a:prstGeom>
            <a:gradFill rotWithShape="1">
              <a:gsLst>
                <a:gs pos="0">
                  <a:schemeClr val="accent2"/>
                </a:gs>
                <a:gs pos="5000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a:defRPr/>
              </a:pPr>
              <a:endParaRPr lang="en-US"/>
            </a:p>
          </p:txBody>
        </p:sp>
        <p:sp>
          <p:nvSpPr>
            <p:cNvPr id="17" name="Oval 5"/>
            <p:cNvSpPr>
              <a:spLocks noChangeArrowheads="1"/>
            </p:cNvSpPr>
            <p:nvPr/>
          </p:nvSpPr>
          <p:spPr bwMode="auto">
            <a:xfrm rot="8982877">
              <a:off x="1712" y="688"/>
              <a:ext cx="2314" cy="2313"/>
            </a:xfrm>
            <a:prstGeom prst="ellipse">
              <a:avLst/>
            </a:prstGeom>
            <a:gradFill rotWithShape="1">
              <a:gsLst>
                <a:gs pos="0">
                  <a:schemeClr val="accent2"/>
                </a:gs>
                <a:gs pos="100000">
                  <a:schemeClr val="accent2">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a:defRPr/>
              </a:pPr>
              <a:endParaRPr lang="en-US"/>
            </a:p>
          </p:txBody>
        </p:sp>
        <p:sp>
          <p:nvSpPr>
            <p:cNvPr id="18" name="Oval 6"/>
            <p:cNvSpPr>
              <a:spLocks noChangeArrowheads="1"/>
            </p:cNvSpPr>
            <p:nvPr/>
          </p:nvSpPr>
          <p:spPr bwMode="auto">
            <a:xfrm>
              <a:off x="1911" y="877"/>
              <a:ext cx="1953" cy="1580"/>
            </a:xfrm>
            <a:prstGeom prst="ellipse">
              <a:avLst/>
            </a:prstGeom>
            <a:gradFill rotWithShape="1">
              <a:gsLst>
                <a:gs pos="0">
                  <a:schemeClr val="bg1">
                    <a:alpha val="58000"/>
                  </a:schemeClr>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algn="ctr" eaLnBrk="1" hangingPunct="1">
                <a:defRPr/>
              </a:pPr>
              <a:r>
                <a:rPr lang="en-US" sz="3600" b="1">
                  <a:latin typeface="Times New Roman" pitchFamily="18" charset="0"/>
                </a:rPr>
                <a:t>NHÃN </a:t>
              </a:r>
            </a:p>
            <a:p>
              <a:pPr algn="ctr" eaLnBrk="1" hangingPunct="1">
                <a:defRPr/>
              </a:pPr>
              <a:r>
                <a:rPr lang="en-US" sz="3600" b="1">
                  <a:latin typeface="Times New Roman" pitchFamily="18" charset="0"/>
                </a:rPr>
                <a:t>HIỆU</a:t>
              </a:r>
            </a:p>
          </p:txBody>
        </p:sp>
        <p:sp>
          <p:nvSpPr>
            <p:cNvPr id="19" name="Oval 7"/>
            <p:cNvSpPr>
              <a:spLocks noChangeArrowheads="1"/>
            </p:cNvSpPr>
            <p:nvPr/>
          </p:nvSpPr>
          <p:spPr bwMode="auto">
            <a:xfrm>
              <a:off x="2212" y="1868"/>
              <a:ext cx="1406" cy="1137"/>
            </a:xfrm>
            <a:prstGeom prst="ellipse">
              <a:avLst/>
            </a:prstGeom>
            <a:gradFill rotWithShape="1">
              <a:gsLst>
                <a:gs pos="0">
                  <a:schemeClr val="bg1">
                    <a:alpha val="60001"/>
                  </a:schemeClr>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p>
              <a:pPr>
                <a:defRPr/>
              </a:pPr>
              <a:endParaRPr lang="en-US"/>
            </a:p>
          </p:txBody>
        </p:sp>
        <p:sp>
          <p:nvSpPr>
            <p:cNvPr id="20" name="Line 8"/>
            <p:cNvSpPr>
              <a:spLocks noChangeShapeType="1"/>
            </p:cNvSpPr>
            <p:nvPr/>
          </p:nvSpPr>
          <p:spPr bwMode="auto">
            <a:xfrm>
              <a:off x="3352" y="1536"/>
              <a:ext cx="1" cy="1"/>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US"/>
            </a:p>
          </p:txBody>
        </p:sp>
        <p:sp>
          <p:nvSpPr>
            <p:cNvPr id="21" name="Line 9"/>
            <p:cNvSpPr>
              <a:spLocks noChangeShapeType="1"/>
            </p:cNvSpPr>
            <p:nvPr/>
          </p:nvSpPr>
          <p:spPr bwMode="auto">
            <a:xfrm>
              <a:off x="3360" y="1550"/>
              <a:ext cx="1" cy="1"/>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US"/>
            </a:p>
          </p:txBody>
        </p:sp>
        <p:sp>
          <p:nvSpPr>
            <p:cNvPr id="22" name="Line 10"/>
            <p:cNvSpPr>
              <a:spLocks noChangeShapeType="1"/>
            </p:cNvSpPr>
            <p:nvPr/>
          </p:nvSpPr>
          <p:spPr bwMode="auto">
            <a:xfrm>
              <a:off x="3286" y="1112"/>
              <a:ext cx="1"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lstStyle/>
            <a:p>
              <a:endParaRPr lang="en-US"/>
            </a:p>
          </p:txBody>
        </p:sp>
      </p:grpSp>
      <p:pic>
        <p:nvPicPr>
          <p:cNvPr id="23" name="Picture 5" descr="D:\D\mar nong nghiep\tải xu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19100"/>
            <a:ext cx="10801483" cy="4191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6458971"/>
      </p:ext>
    </p:extLst>
  </p:cSld>
  <p:clrMapOvr>
    <a:masterClrMapping/>
  </p:clrMapOvr>
  <mc:AlternateContent xmlns:mc="http://schemas.openxmlformats.org/markup-compatibility/2006" xmlns:p14="http://schemas.microsoft.com/office/powerpoint/2010/main">
    <mc:Choice Requires="p14">
      <p:transition spd="slow" p14:dur="2000" advTm="8399"/>
    </mc:Choice>
    <mc:Fallback xmlns="">
      <p:transition spd="slow" advTm="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90">
                                          <p:stCondLst>
                                            <p:cond delay="0"/>
                                          </p:stCondLst>
                                        </p:cTn>
                                        <p:tgtEl>
                                          <p:spTgt spid="11"/>
                                        </p:tgtEl>
                                      </p:cBhvr>
                                    </p:animEffect>
                                    <p:anim calcmode="lin" valueType="num">
                                      <p:cBhvr>
                                        <p:cTn id="8"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3" dur="13">
                                          <p:stCondLst>
                                            <p:cond delay="325"/>
                                          </p:stCondLst>
                                        </p:cTn>
                                        <p:tgtEl>
                                          <p:spTgt spid="11"/>
                                        </p:tgtEl>
                                      </p:cBhvr>
                                      <p:to x="100000" y="60000"/>
                                    </p:animScale>
                                    <p:animScale>
                                      <p:cBhvr>
                                        <p:cTn id="14" dur="83" decel="50000">
                                          <p:stCondLst>
                                            <p:cond delay="338"/>
                                          </p:stCondLst>
                                        </p:cTn>
                                        <p:tgtEl>
                                          <p:spTgt spid="11"/>
                                        </p:tgtEl>
                                      </p:cBhvr>
                                      <p:to x="100000" y="100000"/>
                                    </p:animScale>
                                    <p:animScale>
                                      <p:cBhvr>
                                        <p:cTn id="15" dur="13">
                                          <p:stCondLst>
                                            <p:cond delay="656"/>
                                          </p:stCondLst>
                                        </p:cTn>
                                        <p:tgtEl>
                                          <p:spTgt spid="11"/>
                                        </p:tgtEl>
                                      </p:cBhvr>
                                      <p:to x="100000" y="80000"/>
                                    </p:animScale>
                                    <p:animScale>
                                      <p:cBhvr>
                                        <p:cTn id="16" dur="83" decel="50000">
                                          <p:stCondLst>
                                            <p:cond delay="669"/>
                                          </p:stCondLst>
                                        </p:cTn>
                                        <p:tgtEl>
                                          <p:spTgt spid="11"/>
                                        </p:tgtEl>
                                      </p:cBhvr>
                                      <p:to x="100000" y="100000"/>
                                    </p:animScale>
                                    <p:animScale>
                                      <p:cBhvr>
                                        <p:cTn id="17" dur="13">
                                          <p:stCondLst>
                                            <p:cond delay="821"/>
                                          </p:stCondLst>
                                        </p:cTn>
                                        <p:tgtEl>
                                          <p:spTgt spid="11"/>
                                        </p:tgtEl>
                                      </p:cBhvr>
                                      <p:to x="100000" y="90000"/>
                                    </p:animScale>
                                    <p:animScale>
                                      <p:cBhvr>
                                        <p:cTn id="18" dur="83" decel="50000">
                                          <p:stCondLst>
                                            <p:cond delay="834"/>
                                          </p:stCondLst>
                                        </p:cTn>
                                        <p:tgtEl>
                                          <p:spTgt spid="11"/>
                                        </p:tgtEl>
                                      </p:cBhvr>
                                      <p:to x="100000" y="100000"/>
                                    </p:animScale>
                                    <p:animScale>
                                      <p:cBhvr>
                                        <p:cTn id="19" dur="13">
                                          <p:stCondLst>
                                            <p:cond delay="904"/>
                                          </p:stCondLst>
                                        </p:cTn>
                                        <p:tgtEl>
                                          <p:spTgt spid="11"/>
                                        </p:tgtEl>
                                      </p:cBhvr>
                                      <p:to x="100000" y="95000"/>
                                    </p:animScale>
                                    <p:animScale>
                                      <p:cBhvr>
                                        <p:cTn id="20" dur="83" decel="50000">
                                          <p:stCondLst>
                                            <p:cond delay="917"/>
                                          </p:stCondLst>
                                        </p:cTn>
                                        <p:tgtEl>
                                          <p:spTgt spid="11"/>
                                        </p:tgtEl>
                                      </p:cBhvr>
                                      <p:to x="100000" y="100000"/>
                                    </p:animScale>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1000"/>
                                        <p:tgtEl>
                                          <p:spTgt spid="13"/>
                                        </p:tgtEl>
                                      </p:cBhvr>
                                    </p:animEffect>
                                  </p:childTnLst>
                                </p:cTn>
                              </p:par>
                            </p:childTnLst>
                          </p:cTn>
                        </p:par>
                        <p:par>
                          <p:cTn id="30" fill="hold">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pic>
        <p:nvPicPr>
          <p:cNvPr id="5" name="Picture 5"/>
          <p:cNvPicPr>
            <a:picLocks noChangeAspect="1"/>
          </p:cNvPicPr>
          <p:nvPr/>
        </p:nvPicPr>
        <p:blipFill>
          <a:blip r:embed="rId5"/>
          <a:srcRect l="48846" t="11655" r="5799" b="22584"/>
          <a:stretch>
            <a:fillRect/>
          </a:stretch>
        </p:blipFill>
        <p:spPr>
          <a:xfrm rot="5400000">
            <a:off x="4025526" y="-772975"/>
            <a:ext cx="7281549" cy="12402802"/>
          </a:xfrm>
          <a:prstGeom prst="rect">
            <a:avLst/>
          </a:prstGeom>
        </p:spPr>
      </p:pic>
      <p:pic>
        <p:nvPicPr>
          <p:cNvPr id="10" name="Picture 10"/>
          <p:cNvPicPr>
            <a:picLocks noChangeAspect="1"/>
          </p:cNvPicPr>
          <p:nvPr/>
        </p:nvPicPr>
        <p:blipFill>
          <a:blip r:embed="rId6"/>
          <a:srcRect t="22241"/>
          <a:stretch>
            <a:fillRect/>
          </a:stretch>
        </p:blipFill>
        <p:spPr>
          <a:xfrm>
            <a:off x="2035920" y="1435677"/>
            <a:ext cx="10765680" cy="81395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64000" y="9069201"/>
            <a:ext cx="2173871" cy="154483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42631" flipH="1">
            <a:off x="13149017" y="1480262"/>
            <a:ext cx="873094" cy="796896"/>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03056" y="7231199"/>
            <a:ext cx="2406111" cy="3676003"/>
          </a:xfrm>
          <a:prstGeom prst="rect">
            <a:avLst/>
          </a:prstGeom>
        </p:spPr>
      </p:pic>
      <p:sp>
        <p:nvSpPr>
          <p:cNvPr id="18" name="TextBox 17"/>
          <p:cNvSpPr txBox="1"/>
          <p:nvPr/>
        </p:nvSpPr>
        <p:spPr>
          <a:xfrm>
            <a:off x="1905000" y="3065316"/>
            <a:ext cx="11353800" cy="3416320"/>
          </a:xfrm>
          <a:prstGeom prst="rect">
            <a:avLst/>
          </a:prstGeom>
          <a:noFill/>
        </p:spPr>
        <p:txBody>
          <a:bodyPr wrap="square" rtlCol="0">
            <a:spAutoFit/>
          </a:bodyPr>
          <a:lstStyle/>
          <a:p>
            <a:pPr>
              <a:lnSpc>
                <a:spcPct val="150000"/>
              </a:lnSpc>
            </a:pPr>
            <a:r>
              <a:rPr lang="en-US" sz="3600" smtClean="0">
                <a:solidFill>
                  <a:schemeClr val="tx2">
                    <a:lumMod val="50000"/>
                  </a:schemeClr>
                </a:solidFill>
                <a:latin typeface="Times New Roman" pitchFamily="18" charset="0"/>
                <a:cs typeface="Times New Roman" pitchFamily="18" charset="0"/>
              </a:rPr>
              <a:t>+ </a:t>
            </a:r>
            <a:r>
              <a:rPr lang="en-US" sz="3600">
                <a:solidFill>
                  <a:schemeClr val="tx2">
                    <a:lumMod val="50000"/>
                  </a:schemeClr>
                </a:solidFill>
                <a:latin typeface="Times New Roman" pitchFamily="18" charset="0"/>
                <a:cs typeface="Times New Roman" pitchFamily="18" charset="0"/>
              </a:rPr>
              <a:t>Có gắn nhãn hiệu cho sản phẩm của mình hay không?</a:t>
            </a:r>
          </a:p>
          <a:p>
            <a:pPr>
              <a:lnSpc>
                <a:spcPct val="150000"/>
              </a:lnSpc>
            </a:pPr>
            <a:r>
              <a:rPr lang="en-US" sz="3600">
                <a:solidFill>
                  <a:schemeClr val="tx2">
                    <a:lumMod val="50000"/>
                  </a:schemeClr>
                </a:solidFill>
                <a:latin typeface="Times New Roman" pitchFamily="18" charset="0"/>
                <a:cs typeface="Times New Roman" pitchFamily="18" charset="0"/>
              </a:rPr>
              <a:t>+ Ai là người chủ nhãn hiệu sản phẩm?</a:t>
            </a:r>
          </a:p>
          <a:p>
            <a:pPr>
              <a:lnSpc>
                <a:spcPct val="150000"/>
              </a:lnSpc>
            </a:pPr>
            <a:r>
              <a:rPr lang="en-US" sz="3600">
                <a:solidFill>
                  <a:schemeClr val="tx2">
                    <a:lumMod val="50000"/>
                  </a:schemeClr>
                </a:solidFill>
                <a:latin typeface="Times New Roman" pitchFamily="18" charset="0"/>
                <a:cs typeface="Times New Roman" pitchFamily="18" charset="0"/>
              </a:rPr>
              <a:t>+ Đặt tên cho nhãn hiệu như thế nào?</a:t>
            </a:r>
          </a:p>
          <a:p>
            <a:pPr>
              <a:lnSpc>
                <a:spcPct val="150000"/>
              </a:lnSpc>
            </a:pPr>
            <a:endParaRPr lang="en-US" sz="3600">
              <a:solidFill>
                <a:schemeClr val="tx2">
                  <a:lumMod val="50000"/>
                </a:schemeClr>
              </a:solidFill>
              <a:latin typeface="Times New Roman" pitchFamily="18" charset="0"/>
              <a:cs typeface="Times New Roman" pitchFamily="18" charset="0"/>
            </a:endParaRPr>
          </a:p>
        </p:txBody>
      </p:sp>
      <p:pic>
        <p:nvPicPr>
          <p:cNvPr id="19" name="Picture 18" descr="Đăng ký nhãn hiệu nông sản ở Việt Nam quy định như thế nào?"/>
          <p:cNvPicPr/>
          <p:nvPr/>
        </p:nvPicPr>
        <p:blipFill rotWithShape="1">
          <a:blip r:embed="rId16">
            <a:extLst>
              <a:ext uri="{28A0092B-C50C-407E-A947-70E740481C1C}">
                <a14:useLocalDpi xmlns:a14="http://schemas.microsoft.com/office/drawing/2010/main" val="0"/>
              </a:ext>
            </a:extLst>
          </a:blip>
          <a:srcRect t="25107" b="3070"/>
          <a:stretch/>
        </p:blipFill>
        <p:spPr bwMode="auto">
          <a:xfrm>
            <a:off x="12019166" y="4745861"/>
            <a:ext cx="6268834" cy="4309787"/>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2590800" y="1425879"/>
            <a:ext cx="8366393" cy="823752"/>
          </a:xfrm>
          <a:prstGeom prst="rect">
            <a:avLst/>
          </a:prstGeom>
        </p:spPr>
        <p:txBody>
          <a:bodyPr wrap="none">
            <a:spAutoFit/>
          </a:bodyPr>
          <a:lstStyle/>
          <a:p>
            <a:pPr>
              <a:lnSpc>
                <a:spcPct val="150000"/>
              </a:lnSpc>
            </a:pPr>
            <a:r>
              <a:rPr lang="en-US" sz="3600" b="1" i="1">
                <a:solidFill>
                  <a:schemeClr val="tx2">
                    <a:lumMod val="50000"/>
                  </a:schemeClr>
                </a:solidFill>
                <a:latin typeface="Times New Roman" pitchFamily="18" charset="0"/>
                <a:cs typeface="Times New Roman" pitchFamily="18" charset="0"/>
              </a:rPr>
              <a:t>* Các quyết định liên quan đến nhãn hiệu: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57"/>
    </mc:Choice>
    <mc:Fallback xmlns="">
      <p:transition spd="slow" advTm="1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80">
                                          <p:stCondLst>
                                            <p:cond delay="0"/>
                                          </p:stCondLst>
                                        </p:cTn>
                                        <p:tgtEl>
                                          <p:spTgt spid="18">
                                            <p:txEl>
                                              <p:pRg st="0" end="0"/>
                                            </p:txEl>
                                          </p:spTgt>
                                        </p:tgtEl>
                                      </p:cBhvr>
                                    </p:animEffect>
                                    <p:anim calcmode="lin" valueType="num">
                                      <p:cBhvr>
                                        <p:cTn id="25" dur="1822" tmFilter="0,0; 0.14,0.36; 0.43,0.73; 0.71,0.91; 1.0,1.0">
                                          <p:stCondLst>
                                            <p:cond delay="0"/>
                                          </p:stCondLst>
                                        </p:cTn>
                                        <p:tgtEl>
                                          <p:spTgt spid="18">
                                            <p:txEl>
                                              <p:pRg st="0" end="0"/>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8">
                                            <p:txEl>
                                              <p:pRg st="0" end="0"/>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8">
                                            <p:txEl>
                                              <p:pRg st="0" end="0"/>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8">
                                            <p:txEl>
                                              <p:pRg st="0" end="0"/>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8">
                                            <p:txEl>
                                              <p:pRg st="0" end="0"/>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8">
                                            <p:txEl>
                                              <p:pRg st="0" end="0"/>
                                            </p:txEl>
                                          </p:spTgt>
                                        </p:tgtEl>
                                      </p:cBhvr>
                                      <p:to x="100000" y="60000"/>
                                    </p:animScale>
                                    <p:animScale>
                                      <p:cBhvr>
                                        <p:cTn id="31" dur="166" decel="50000">
                                          <p:stCondLst>
                                            <p:cond delay="676"/>
                                          </p:stCondLst>
                                        </p:cTn>
                                        <p:tgtEl>
                                          <p:spTgt spid="18">
                                            <p:txEl>
                                              <p:pRg st="0" end="0"/>
                                            </p:txEl>
                                          </p:spTgt>
                                        </p:tgtEl>
                                      </p:cBhvr>
                                      <p:to x="100000" y="100000"/>
                                    </p:animScale>
                                    <p:animScale>
                                      <p:cBhvr>
                                        <p:cTn id="32" dur="26">
                                          <p:stCondLst>
                                            <p:cond delay="1312"/>
                                          </p:stCondLst>
                                        </p:cTn>
                                        <p:tgtEl>
                                          <p:spTgt spid="18">
                                            <p:txEl>
                                              <p:pRg st="0" end="0"/>
                                            </p:txEl>
                                          </p:spTgt>
                                        </p:tgtEl>
                                      </p:cBhvr>
                                      <p:to x="100000" y="80000"/>
                                    </p:animScale>
                                    <p:animScale>
                                      <p:cBhvr>
                                        <p:cTn id="33" dur="166" decel="50000">
                                          <p:stCondLst>
                                            <p:cond delay="1338"/>
                                          </p:stCondLst>
                                        </p:cTn>
                                        <p:tgtEl>
                                          <p:spTgt spid="18">
                                            <p:txEl>
                                              <p:pRg st="0" end="0"/>
                                            </p:txEl>
                                          </p:spTgt>
                                        </p:tgtEl>
                                      </p:cBhvr>
                                      <p:to x="100000" y="100000"/>
                                    </p:animScale>
                                    <p:animScale>
                                      <p:cBhvr>
                                        <p:cTn id="34" dur="26">
                                          <p:stCondLst>
                                            <p:cond delay="1642"/>
                                          </p:stCondLst>
                                        </p:cTn>
                                        <p:tgtEl>
                                          <p:spTgt spid="18">
                                            <p:txEl>
                                              <p:pRg st="0" end="0"/>
                                            </p:txEl>
                                          </p:spTgt>
                                        </p:tgtEl>
                                      </p:cBhvr>
                                      <p:to x="100000" y="90000"/>
                                    </p:animScale>
                                    <p:animScale>
                                      <p:cBhvr>
                                        <p:cTn id="35" dur="166" decel="50000">
                                          <p:stCondLst>
                                            <p:cond delay="1668"/>
                                          </p:stCondLst>
                                        </p:cTn>
                                        <p:tgtEl>
                                          <p:spTgt spid="18">
                                            <p:txEl>
                                              <p:pRg st="0" end="0"/>
                                            </p:txEl>
                                          </p:spTgt>
                                        </p:tgtEl>
                                      </p:cBhvr>
                                      <p:to x="100000" y="100000"/>
                                    </p:animScale>
                                    <p:animScale>
                                      <p:cBhvr>
                                        <p:cTn id="36" dur="26">
                                          <p:stCondLst>
                                            <p:cond delay="1808"/>
                                          </p:stCondLst>
                                        </p:cTn>
                                        <p:tgtEl>
                                          <p:spTgt spid="18">
                                            <p:txEl>
                                              <p:pRg st="0" end="0"/>
                                            </p:txEl>
                                          </p:spTgt>
                                        </p:tgtEl>
                                      </p:cBhvr>
                                      <p:to x="100000" y="95000"/>
                                    </p:animScale>
                                    <p:animScale>
                                      <p:cBhvr>
                                        <p:cTn id="37" dur="166" decel="50000">
                                          <p:stCondLst>
                                            <p:cond delay="1834"/>
                                          </p:stCondLst>
                                        </p:cTn>
                                        <p:tgtEl>
                                          <p:spTgt spid="18">
                                            <p:txEl>
                                              <p:pRg st="0" end="0"/>
                                            </p:txEl>
                                          </p:spTgt>
                                        </p:tgtEl>
                                      </p:cBhvr>
                                      <p:to x="100000" y="100000"/>
                                    </p:animScale>
                                  </p:childTnLst>
                                </p:cTn>
                              </p:par>
                            </p:childTnLst>
                          </p:cTn>
                        </p:par>
                        <p:par>
                          <p:cTn id="38" fill="hold">
                            <p:stCondLst>
                              <p:cond delay="2000"/>
                            </p:stCondLst>
                            <p:childTnLst>
                              <p:par>
                                <p:cTn id="39" presetID="26" presetClass="entr" presetSubtype="0" fill="hold" nodeType="afterEffect">
                                  <p:stCondLst>
                                    <p:cond delay="0"/>
                                  </p:stCondLst>
                                  <p:childTnLst>
                                    <p:set>
                                      <p:cBhvr>
                                        <p:cTn id="40" dur="1" fill="hold">
                                          <p:stCondLst>
                                            <p:cond delay="0"/>
                                          </p:stCondLst>
                                        </p:cTn>
                                        <p:tgtEl>
                                          <p:spTgt spid="18">
                                            <p:txEl>
                                              <p:pRg st="1" end="1"/>
                                            </p:txEl>
                                          </p:spTgt>
                                        </p:tgtEl>
                                        <p:attrNameLst>
                                          <p:attrName>style.visibility</p:attrName>
                                        </p:attrNameLst>
                                      </p:cBhvr>
                                      <p:to>
                                        <p:strVal val="visible"/>
                                      </p:to>
                                    </p:set>
                                    <p:animEffect transition="in" filter="wipe(down)">
                                      <p:cBhvr>
                                        <p:cTn id="41" dur="580">
                                          <p:stCondLst>
                                            <p:cond delay="0"/>
                                          </p:stCondLst>
                                        </p:cTn>
                                        <p:tgtEl>
                                          <p:spTgt spid="18">
                                            <p:txEl>
                                              <p:pRg st="1" end="1"/>
                                            </p:txEl>
                                          </p:spTgt>
                                        </p:tgtEl>
                                      </p:cBhvr>
                                    </p:animEffect>
                                    <p:anim calcmode="lin" valueType="num">
                                      <p:cBhvr>
                                        <p:cTn id="42" dur="1822" tmFilter="0,0; 0.14,0.36; 0.43,0.73; 0.71,0.91; 1.0,1.0">
                                          <p:stCondLst>
                                            <p:cond delay="0"/>
                                          </p:stCondLst>
                                        </p:cTn>
                                        <p:tgtEl>
                                          <p:spTgt spid="18">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xEl>
                                              <p:pRg st="1" end="1"/>
                                            </p:txEl>
                                          </p:spTgt>
                                        </p:tgtEl>
                                      </p:cBhvr>
                                      <p:to x="100000" y="60000"/>
                                    </p:animScale>
                                    <p:animScale>
                                      <p:cBhvr>
                                        <p:cTn id="48" dur="166" decel="50000">
                                          <p:stCondLst>
                                            <p:cond delay="676"/>
                                          </p:stCondLst>
                                        </p:cTn>
                                        <p:tgtEl>
                                          <p:spTgt spid="18">
                                            <p:txEl>
                                              <p:pRg st="1" end="1"/>
                                            </p:txEl>
                                          </p:spTgt>
                                        </p:tgtEl>
                                      </p:cBhvr>
                                      <p:to x="100000" y="100000"/>
                                    </p:animScale>
                                    <p:animScale>
                                      <p:cBhvr>
                                        <p:cTn id="49" dur="26">
                                          <p:stCondLst>
                                            <p:cond delay="1312"/>
                                          </p:stCondLst>
                                        </p:cTn>
                                        <p:tgtEl>
                                          <p:spTgt spid="18">
                                            <p:txEl>
                                              <p:pRg st="1" end="1"/>
                                            </p:txEl>
                                          </p:spTgt>
                                        </p:tgtEl>
                                      </p:cBhvr>
                                      <p:to x="100000" y="80000"/>
                                    </p:animScale>
                                    <p:animScale>
                                      <p:cBhvr>
                                        <p:cTn id="50" dur="166" decel="50000">
                                          <p:stCondLst>
                                            <p:cond delay="1338"/>
                                          </p:stCondLst>
                                        </p:cTn>
                                        <p:tgtEl>
                                          <p:spTgt spid="18">
                                            <p:txEl>
                                              <p:pRg st="1" end="1"/>
                                            </p:txEl>
                                          </p:spTgt>
                                        </p:tgtEl>
                                      </p:cBhvr>
                                      <p:to x="100000" y="100000"/>
                                    </p:animScale>
                                    <p:animScale>
                                      <p:cBhvr>
                                        <p:cTn id="51" dur="26">
                                          <p:stCondLst>
                                            <p:cond delay="1642"/>
                                          </p:stCondLst>
                                        </p:cTn>
                                        <p:tgtEl>
                                          <p:spTgt spid="18">
                                            <p:txEl>
                                              <p:pRg st="1" end="1"/>
                                            </p:txEl>
                                          </p:spTgt>
                                        </p:tgtEl>
                                      </p:cBhvr>
                                      <p:to x="100000" y="90000"/>
                                    </p:animScale>
                                    <p:animScale>
                                      <p:cBhvr>
                                        <p:cTn id="52" dur="166" decel="50000">
                                          <p:stCondLst>
                                            <p:cond delay="1668"/>
                                          </p:stCondLst>
                                        </p:cTn>
                                        <p:tgtEl>
                                          <p:spTgt spid="18">
                                            <p:txEl>
                                              <p:pRg st="1" end="1"/>
                                            </p:txEl>
                                          </p:spTgt>
                                        </p:tgtEl>
                                      </p:cBhvr>
                                      <p:to x="100000" y="100000"/>
                                    </p:animScale>
                                    <p:animScale>
                                      <p:cBhvr>
                                        <p:cTn id="53" dur="26">
                                          <p:stCondLst>
                                            <p:cond delay="1808"/>
                                          </p:stCondLst>
                                        </p:cTn>
                                        <p:tgtEl>
                                          <p:spTgt spid="18">
                                            <p:txEl>
                                              <p:pRg st="1" end="1"/>
                                            </p:txEl>
                                          </p:spTgt>
                                        </p:tgtEl>
                                      </p:cBhvr>
                                      <p:to x="100000" y="95000"/>
                                    </p:animScale>
                                    <p:animScale>
                                      <p:cBhvr>
                                        <p:cTn id="54" dur="166" decel="50000">
                                          <p:stCondLst>
                                            <p:cond delay="1834"/>
                                          </p:stCondLst>
                                        </p:cTn>
                                        <p:tgtEl>
                                          <p:spTgt spid="18">
                                            <p:txEl>
                                              <p:pRg st="1" end="1"/>
                                            </p:txEl>
                                          </p:spTgt>
                                        </p:tgtEl>
                                      </p:cBhvr>
                                      <p:to x="100000" y="100000"/>
                                    </p:animScale>
                                  </p:childTnLst>
                                </p:cTn>
                              </p:par>
                            </p:childTnLst>
                          </p:cTn>
                        </p:par>
                        <p:par>
                          <p:cTn id="55" fill="hold">
                            <p:stCondLst>
                              <p:cond delay="4000"/>
                            </p:stCondLst>
                            <p:childTnLst>
                              <p:par>
                                <p:cTn id="56" presetID="26" presetClass="entr" presetSubtype="0" fill="hold" nodeType="afterEffect">
                                  <p:stCondLst>
                                    <p:cond delay="0"/>
                                  </p:stCondLst>
                                  <p:childTnLst>
                                    <p:set>
                                      <p:cBhvr>
                                        <p:cTn id="57" dur="1" fill="hold">
                                          <p:stCondLst>
                                            <p:cond delay="0"/>
                                          </p:stCondLst>
                                        </p:cTn>
                                        <p:tgtEl>
                                          <p:spTgt spid="18">
                                            <p:txEl>
                                              <p:pRg st="2" end="2"/>
                                            </p:txEl>
                                          </p:spTgt>
                                        </p:tgtEl>
                                        <p:attrNameLst>
                                          <p:attrName>style.visibility</p:attrName>
                                        </p:attrNameLst>
                                      </p:cBhvr>
                                      <p:to>
                                        <p:strVal val="visible"/>
                                      </p:to>
                                    </p:set>
                                    <p:animEffect transition="in" filter="wipe(down)">
                                      <p:cBhvr>
                                        <p:cTn id="58" dur="580">
                                          <p:stCondLst>
                                            <p:cond delay="0"/>
                                          </p:stCondLst>
                                        </p:cTn>
                                        <p:tgtEl>
                                          <p:spTgt spid="18">
                                            <p:txEl>
                                              <p:pRg st="2" end="2"/>
                                            </p:txEl>
                                          </p:spTgt>
                                        </p:tgtEl>
                                      </p:cBhvr>
                                    </p:animEffect>
                                    <p:anim calcmode="lin" valueType="num">
                                      <p:cBhvr>
                                        <p:cTn id="59" dur="1822" tmFilter="0,0; 0.14,0.36; 0.43,0.73; 0.71,0.91; 1.0,1.0">
                                          <p:stCondLst>
                                            <p:cond delay="0"/>
                                          </p:stCondLst>
                                        </p:cTn>
                                        <p:tgtEl>
                                          <p:spTgt spid="18">
                                            <p:txEl>
                                              <p:pRg st="2" end="2"/>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8">
                                            <p:txEl>
                                              <p:pRg st="2" end="2"/>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8">
                                            <p:txEl>
                                              <p:pRg st="2" end="2"/>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8">
                                            <p:txEl>
                                              <p:pRg st="2" end="2"/>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8">
                                            <p:txEl>
                                              <p:pRg st="2" end="2"/>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8">
                                            <p:txEl>
                                              <p:pRg st="2" end="2"/>
                                            </p:txEl>
                                          </p:spTgt>
                                        </p:tgtEl>
                                      </p:cBhvr>
                                      <p:to x="100000" y="60000"/>
                                    </p:animScale>
                                    <p:animScale>
                                      <p:cBhvr>
                                        <p:cTn id="65" dur="166" decel="50000">
                                          <p:stCondLst>
                                            <p:cond delay="676"/>
                                          </p:stCondLst>
                                        </p:cTn>
                                        <p:tgtEl>
                                          <p:spTgt spid="18">
                                            <p:txEl>
                                              <p:pRg st="2" end="2"/>
                                            </p:txEl>
                                          </p:spTgt>
                                        </p:tgtEl>
                                      </p:cBhvr>
                                      <p:to x="100000" y="100000"/>
                                    </p:animScale>
                                    <p:animScale>
                                      <p:cBhvr>
                                        <p:cTn id="66" dur="26">
                                          <p:stCondLst>
                                            <p:cond delay="1312"/>
                                          </p:stCondLst>
                                        </p:cTn>
                                        <p:tgtEl>
                                          <p:spTgt spid="18">
                                            <p:txEl>
                                              <p:pRg st="2" end="2"/>
                                            </p:txEl>
                                          </p:spTgt>
                                        </p:tgtEl>
                                      </p:cBhvr>
                                      <p:to x="100000" y="80000"/>
                                    </p:animScale>
                                    <p:animScale>
                                      <p:cBhvr>
                                        <p:cTn id="67" dur="166" decel="50000">
                                          <p:stCondLst>
                                            <p:cond delay="1338"/>
                                          </p:stCondLst>
                                        </p:cTn>
                                        <p:tgtEl>
                                          <p:spTgt spid="18">
                                            <p:txEl>
                                              <p:pRg st="2" end="2"/>
                                            </p:txEl>
                                          </p:spTgt>
                                        </p:tgtEl>
                                      </p:cBhvr>
                                      <p:to x="100000" y="100000"/>
                                    </p:animScale>
                                    <p:animScale>
                                      <p:cBhvr>
                                        <p:cTn id="68" dur="26">
                                          <p:stCondLst>
                                            <p:cond delay="1642"/>
                                          </p:stCondLst>
                                        </p:cTn>
                                        <p:tgtEl>
                                          <p:spTgt spid="18">
                                            <p:txEl>
                                              <p:pRg st="2" end="2"/>
                                            </p:txEl>
                                          </p:spTgt>
                                        </p:tgtEl>
                                      </p:cBhvr>
                                      <p:to x="100000" y="90000"/>
                                    </p:animScale>
                                    <p:animScale>
                                      <p:cBhvr>
                                        <p:cTn id="69" dur="166" decel="50000">
                                          <p:stCondLst>
                                            <p:cond delay="1668"/>
                                          </p:stCondLst>
                                        </p:cTn>
                                        <p:tgtEl>
                                          <p:spTgt spid="18">
                                            <p:txEl>
                                              <p:pRg st="2" end="2"/>
                                            </p:txEl>
                                          </p:spTgt>
                                        </p:tgtEl>
                                      </p:cBhvr>
                                      <p:to x="100000" y="100000"/>
                                    </p:animScale>
                                    <p:animScale>
                                      <p:cBhvr>
                                        <p:cTn id="70" dur="26">
                                          <p:stCondLst>
                                            <p:cond delay="1808"/>
                                          </p:stCondLst>
                                        </p:cTn>
                                        <p:tgtEl>
                                          <p:spTgt spid="18">
                                            <p:txEl>
                                              <p:pRg st="2" end="2"/>
                                            </p:txEl>
                                          </p:spTgt>
                                        </p:tgtEl>
                                      </p:cBhvr>
                                      <p:to x="100000" y="95000"/>
                                    </p:animScale>
                                    <p:animScale>
                                      <p:cBhvr>
                                        <p:cTn id="71" dur="166" decel="50000">
                                          <p:stCondLst>
                                            <p:cond delay="1834"/>
                                          </p:stCondLst>
                                        </p:cTn>
                                        <p:tgtEl>
                                          <p:spTgt spid="18">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5"/>
          <a:srcRect l="55686" t="15145" r="3834" b="10393"/>
          <a:stretch>
            <a:fillRect/>
          </a:stretch>
        </p:blipFill>
        <p:spPr>
          <a:xfrm rot="5400000">
            <a:off x="4381500" y="-3810001"/>
            <a:ext cx="9677399" cy="17678402"/>
          </a:xfrm>
          <a:prstGeom prst="rect">
            <a:avLst/>
          </a:prstGeom>
        </p:spPr>
      </p:pic>
      <p:sp>
        <p:nvSpPr>
          <p:cNvPr id="6" name="TextBox 5"/>
          <p:cNvSpPr txBox="1"/>
          <p:nvPr/>
        </p:nvSpPr>
        <p:spPr>
          <a:xfrm>
            <a:off x="571286" y="342900"/>
            <a:ext cx="13608844" cy="646331"/>
          </a:xfrm>
          <a:prstGeom prst="rect">
            <a:avLst/>
          </a:prstGeom>
          <a:noFill/>
        </p:spPr>
        <p:txBody>
          <a:bodyPr wrap="square">
            <a:spAutoFit/>
          </a:bodyPr>
          <a:lstStyle/>
          <a:p>
            <a:pPr>
              <a:defRPr/>
            </a:pPr>
            <a:r>
              <a:rPr lang="vi-VN" sz="3600" b="1" i="1" smtClean="0">
                <a:solidFill>
                  <a:schemeClr val="tx2">
                    <a:lumMod val="75000"/>
                  </a:schemeClr>
                </a:solidFill>
                <a:latin typeface="Times New Roman" pitchFamily="18" charset="0"/>
                <a:cs typeface="Times New Roman" pitchFamily="18" charset="0"/>
              </a:rPr>
              <a:t>* </a:t>
            </a:r>
            <a:r>
              <a:rPr lang="vi-VN" sz="3600" b="1" i="1">
                <a:solidFill>
                  <a:schemeClr val="tx2">
                    <a:lumMod val="75000"/>
                  </a:schemeClr>
                </a:solidFill>
                <a:latin typeface="Times New Roman" pitchFamily="18" charset="0"/>
                <a:cs typeface="Times New Roman" pitchFamily="18" charset="0"/>
              </a:rPr>
              <a:t>Quy trình cần thực hiện khi đưa ra một nhãn hiệu sản phẩm</a:t>
            </a:r>
            <a:endParaRPr lang="en-US" sz="3600" b="1" i="1" dirty="0">
              <a:solidFill>
                <a:schemeClr val="tx2">
                  <a:lumMod val="75000"/>
                </a:schemeClr>
              </a:solidFill>
              <a:latin typeface="Times New Roman" pitchFamily="18" charset="0"/>
              <a:cs typeface="Times New Roman" pitchFamily="18" charset="0"/>
            </a:endParaRPr>
          </a:p>
        </p:txBody>
      </p:sp>
      <p:pic>
        <p:nvPicPr>
          <p:cNvPr id="7" name="Picture 6"/>
          <p:cNvPicPr/>
          <p:nvPr/>
        </p:nvPicPr>
        <p:blipFill rotWithShape="1">
          <a:blip r:embed="rId6"/>
          <a:srcRect l="15705" t="-1" r="22597" b="-57"/>
          <a:stretch/>
        </p:blipFill>
        <p:spPr bwMode="auto">
          <a:xfrm>
            <a:off x="1676400" y="1409700"/>
            <a:ext cx="15087600" cy="7848600"/>
          </a:xfrm>
          <a:prstGeom prst="rect">
            <a:avLst/>
          </a:prstGeom>
          <a:ln>
            <a:noFill/>
          </a:ln>
          <a:extLst>
            <a:ext uri="{53640926-AAD7-44D8-BBD7-CCE9431645EC}">
              <a14:shadowObscured xmlns:a14="http://schemas.microsoft.com/office/drawing/2010/main"/>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34974">
        <p14:doors dir="vert"/>
      </p:transition>
    </mc:Choice>
    <mc:Fallback xmlns="">
      <p:transition spd="slow" advTm="34974">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5"/>
          <a:srcRect l="55686" t="15145" r="3834" b="10393"/>
          <a:stretch>
            <a:fillRect/>
          </a:stretch>
        </p:blipFill>
        <p:spPr>
          <a:xfrm rot="5400000">
            <a:off x="4381500" y="-3810001"/>
            <a:ext cx="9677399" cy="17678402"/>
          </a:xfrm>
          <a:prstGeom prst="rect">
            <a:avLst/>
          </a:prstGeom>
        </p:spPr>
      </p:pic>
      <p:sp>
        <p:nvSpPr>
          <p:cNvPr id="6" name="TextBox 5"/>
          <p:cNvSpPr txBox="1"/>
          <p:nvPr/>
        </p:nvSpPr>
        <p:spPr>
          <a:xfrm>
            <a:off x="571286" y="342900"/>
            <a:ext cx="13608844" cy="646331"/>
          </a:xfrm>
          <a:prstGeom prst="rect">
            <a:avLst/>
          </a:prstGeom>
          <a:noFill/>
        </p:spPr>
        <p:txBody>
          <a:bodyPr wrap="square">
            <a:spAutoFit/>
          </a:bodyPr>
          <a:lstStyle/>
          <a:p>
            <a:pPr>
              <a:defRPr/>
            </a:pPr>
            <a:r>
              <a:rPr lang="vi-VN" sz="3600" b="1" i="1">
                <a:solidFill>
                  <a:schemeClr val="tx2">
                    <a:lumMod val="75000"/>
                  </a:schemeClr>
                </a:solidFill>
                <a:latin typeface="Times New Roman" pitchFamily="18" charset="0"/>
                <a:cs typeface="Times New Roman" pitchFamily="18" charset="0"/>
              </a:rPr>
              <a:t>* Thủ tục đăng ký nhãn hiệu sản phẩm</a:t>
            </a:r>
            <a:endParaRPr lang="en-US" sz="3600" b="1" i="1" dirty="0">
              <a:solidFill>
                <a:schemeClr val="tx2">
                  <a:lumMod val="75000"/>
                </a:schemeClr>
              </a:solidFill>
              <a:latin typeface="Times New Roman" pitchFamily="18" charset="0"/>
              <a:cs typeface="Times New Roman" pitchFamily="18" charset="0"/>
            </a:endParaRPr>
          </a:p>
        </p:txBody>
      </p:sp>
      <p:pic>
        <p:nvPicPr>
          <p:cNvPr id="8" name="Picture 7"/>
          <p:cNvPicPr/>
          <p:nvPr/>
        </p:nvPicPr>
        <p:blipFill rotWithShape="1">
          <a:blip r:embed="rId6"/>
          <a:srcRect l="13039" r="12787"/>
          <a:stretch/>
        </p:blipFill>
        <p:spPr bwMode="auto">
          <a:xfrm>
            <a:off x="857142" y="1905000"/>
            <a:ext cx="16726114" cy="6248400"/>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166972964"/>
      </p:ext>
    </p:extLst>
  </p:cSld>
  <p:clrMapOvr>
    <a:masterClrMapping/>
  </p:clrMapOvr>
  <p:transition spd="slow" advTm="33273">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64000" y="9069201"/>
            <a:ext cx="2173871" cy="154483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42631" flipH="1">
            <a:off x="14673017" y="938606"/>
            <a:ext cx="873094" cy="796896"/>
          </a:xfrm>
          <a:prstGeom prst="rect">
            <a:avLst/>
          </a:prstGeom>
        </p:spPr>
      </p:pic>
      <p:sp>
        <p:nvSpPr>
          <p:cNvPr id="3" name="TextBox 2"/>
          <p:cNvSpPr txBox="1"/>
          <p:nvPr/>
        </p:nvSpPr>
        <p:spPr>
          <a:xfrm>
            <a:off x="4800600" y="159548"/>
            <a:ext cx="7620000" cy="646331"/>
          </a:xfrm>
          <a:prstGeom prst="rect">
            <a:avLst/>
          </a:prstGeom>
          <a:noFill/>
        </p:spPr>
        <p:txBody>
          <a:bodyPr wrap="square" rtlCol="0">
            <a:spAutoFit/>
          </a:bodyPr>
          <a:lstStyle/>
          <a:p>
            <a:r>
              <a:rPr lang="x-none" sz="3600" b="1">
                <a:solidFill>
                  <a:schemeClr val="accent1">
                    <a:lumMod val="75000"/>
                  </a:schemeClr>
                </a:solidFill>
                <a:latin typeface="Times New Roman" pitchFamily="18" charset="0"/>
                <a:cs typeface="Times New Roman" pitchFamily="18" charset="0"/>
              </a:rPr>
              <a:t>4. </a:t>
            </a:r>
            <a:r>
              <a:rPr lang="en-US" sz="3600" b="1" smtClean="0">
                <a:solidFill>
                  <a:schemeClr val="accent1">
                    <a:lumMod val="75000"/>
                  </a:schemeClr>
                </a:solidFill>
                <a:latin typeface="Times New Roman" pitchFamily="18" charset="0"/>
                <a:cs typeface="Times New Roman" pitchFamily="18" charset="0"/>
              </a:rPr>
              <a:t>ĐỊNH GIÁ SẢN PHẨM</a:t>
            </a:r>
            <a:endParaRPr lang="en-US" sz="3600">
              <a:solidFill>
                <a:schemeClr val="accent1">
                  <a:lumMod val="75000"/>
                </a:schemeClr>
              </a:solidFill>
              <a:latin typeface="Times New Roman" pitchFamily="18" charset="0"/>
              <a:cs typeface="Times New Roman" pitchFamily="18" charset="0"/>
            </a:endParaRPr>
          </a:p>
        </p:txBody>
      </p:sp>
      <p:pic>
        <p:nvPicPr>
          <p:cNvPr id="12" name="Picture 11"/>
          <p:cNvPicPr/>
          <p:nvPr/>
        </p:nvPicPr>
        <p:blipFill rotWithShape="1">
          <a:blip r:embed="rId14"/>
          <a:srcRect l="15704" t="3136" r="23238" b="2224"/>
          <a:stretch/>
        </p:blipFill>
        <p:spPr bwMode="auto">
          <a:xfrm>
            <a:off x="457200" y="2581940"/>
            <a:ext cx="12693129" cy="762000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676400" y="1337054"/>
            <a:ext cx="9144000" cy="584775"/>
          </a:xfrm>
          <a:prstGeom prst="rect">
            <a:avLst/>
          </a:prstGeom>
          <a:noFill/>
        </p:spPr>
        <p:txBody>
          <a:bodyPr wrap="square" rtlCol="0">
            <a:spAutoFit/>
          </a:bodyPr>
          <a:lstStyle/>
          <a:p>
            <a:r>
              <a:rPr lang="vi-VN" sz="3200" b="1">
                <a:latin typeface="+mj-lt"/>
              </a:rPr>
              <a:t>4.1 Các bước định giá sản phẩm</a:t>
            </a:r>
            <a:endParaRPr lang="en-US" sz="3200" b="1">
              <a:latin typeface="+mj-lt"/>
            </a:endParaRPr>
          </a:p>
        </p:txBody>
      </p:sp>
      <p:pic>
        <p:nvPicPr>
          <p:cNvPr id="17" name="Picture 9" descr="gh.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563600" y="159548"/>
            <a:ext cx="4572000" cy="323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65818437"/>
      </p:ext>
    </p:extLst>
  </p:cSld>
  <p:clrMapOvr>
    <a:masterClrMapping/>
  </p:clrMapOvr>
  <mc:AlternateContent xmlns:mc="http://schemas.openxmlformats.org/markup-compatibility/2006" xmlns:p14="http://schemas.microsoft.com/office/powerpoint/2010/main">
    <mc:Choice Requires="p14">
      <p:transition spd="slow" p14:dur="900" advTm="27909">
        <p14:warp dir="in"/>
      </p:transition>
    </mc:Choice>
    <mc:Fallback xmlns="">
      <p:transition spd="slow" advTm="279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42631" flipH="1">
            <a:off x="10457861" y="1641633"/>
            <a:ext cx="873094" cy="796896"/>
          </a:xfrm>
          <a:prstGeom prst="rect">
            <a:avLst/>
          </a:prstGeom>
        </p:spPr>
      </p:pic>
      <p:sp>
        <p:nvSpPr>
          <p:cNvPr id="3" name="TextBox 2"/>
          <p:cNvSpPr txBox="1"/>
          <p:nvPr/>
        </p:nvSpPr>
        <p:spPr>
          <a:xfrm>
            <a:off x="4800600" y="117984"/>
            <a:ext cx="7620000" cy="646331"/>
          </a:xfrm>
          <a:prstGeom prst="rect">
            <a:avLst/>
          </a:prstGeom>
          <a:noFill/>
        </p:spPr>
        <p:txBody>
          <a:bodyPr wrap="square" rtlCol="0">
            <a:spAutoFit/>
          </a:bodyPr>
          <a:lstStyle/>
          <a:p>
            <a:pPr algn="ctr"/>
            <a:r>
              <a:rPr lang="x-none" sz="3600" b="1">
                <a:solidFill>
                  <a:schemeClr val="accent1">
                    <a:lumMod val="75000"/>
                  </a:schemeClr>
                </a:solidFill>
                <a:latin typeface="Times New Roman" pitchFamily="18" charset="0"/>
                <a:cs typeface="Times New Roman" pitchFamily="18" charset="0"/>
              </a:rPr>
              <a:t>4. </a:t>
            </a:r>
            <a:r>
              <a:rPr lang="en-US" sz="3600" b="1" smtClean="0">
                <a:solidFill>
                  <a:schemeClr val="accent1">
                    <a:lumMod val="75000"/>
                  </a:schemeClr>
                </a:solidFill>
                <a:latin typeface="Times New Roman" pitchFamily="18" charset="0"/>
                <a:cs typeface="Times New Roman" pitchFamily="18" charset="0"/>
              </a:rPr>
              <a:t>ĐỊNH GIÁ SẢN PHẨM</a:t>
            </a:r>
            <a:endParaRPr lang="en-US" sz="3600">
              <a:solidFill>
                <a:schemeClr val="accent1">
                  <a:lumMod val="75000"/>
                </a:schemeClr>
              </a:solidFill>
              <a:latin typeface="Times New Roman" pitchFamily="18" charset="0"/>
              <a:cs typeface="Times New Roman" pitchFamily="18" charset="0"/>
            </a:endParaRPr>
          </a:p>
        </p:txBody>
      </p:sp>
      <p:sp>
        <p:nvSpPr>
          <p:cNvPr id="6" name="TextBox 5"/>
          <p:cNvSpPr txBox="1"/>
          <p:nvPr/>
        </p:nvSpPr>
        <p:spPr>
          <a:xfrm>
            <a:off x="307611" y="1076045"/>
            <a:ext cx="9144000" cy="58477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4.2 Chiến lược định giá sản phẩm mới </a:t>
            </a:r>
            <a:endParaRPr lang="en-US" sz="3200" b="1">
              <a:latin typeface="Times New Roman" panose="02020603050405020304" pitchFamily="18" charset="0"/>
              <a:cs typeface="Times New Roman" panose="02020603050405020304" pitchFamily="18" charset="0"/>
            </a:endParaRPr>
          </a:p>
        </p:txBody>
      </p:sp>
      <p:pic>
        <p:nvPicPr>
          <p:cNvPr id="9" name="Picture 6"/>
          <p:cNvPicPr>
            <a:picLocks noChangeAspect="1"/>
          </p:cNvPicPr>
          <p:nvPr/>
        </p:nvPicPr>
        <p:blipFill>
          <a:blip r:embed="rId14"/>
          <a:srcRect l="32227" r="24743" b="30203"/>
          <a:stretch>
            <a:fillRect/>
          </a:stretch>
        </p:blipFill>
        <p:spPr>
          <a:xfrm rot="-10800000">
            <a:off x="384454" y="2878284"/>
            <a:ext cx="8759545" cy="8000998"/>
          </a:xfrm>
          <a:prstGeom prst="rect">
            <a:avLst/>
          </a:prstGeom>
        </p:spPr>
      </p:pic>
      <p:grpSp>
        <p:nvGrpSpPr>
          <p:cNvPr id="7" name="Group 6"/>
          <p:cNvGrpSpPr/>
          <p:nvPr/>
        </p:nvGrpSpPr>
        <p:grpSpPr>
          <a:xfrm>
            <a:off x="10058401" y="2040081"/>
            <a:ext cx="8008588" cy="7827820"/>
            <a:chOff x="10058401" y="2040081"/>
            <a:chExt cx="8008588" cy="7827820"/>
          </a:xfrm>
        </p:grpSpPr>
        <p:pic>
          <p:nvPicPr>
            <p:cNvPr id="10" name="Picture 7"/>
            <p:cNvPicPr>
              <a:picLocks noChangeAspect="1"/>
            </p:cNvPicPr>
            <p:nvPr/>
          </p:nvPicPr>
          <p:blipFill>
            <a:blip r:embed="rId14"/>
            <a:srcRect l="32695" r="25211" b="31049"/>
            <a:stretch>
              <a:fillRect/>
            </a:stretch>
          </p:blipFill>
          <p:spPr>
            <a:xfrm>
              <a:off x="10058401" y="2040081"/>
              <a:ext cx="8008588" cy="7827820"/>
            </a:xfrm>
            <a:prstGeom prst="rect">
              <a:avLst/>
            </a:prstGeom>
          </p:spPr>
        </p:pic>
        <p:sp>
          <p:nvSpPr>
            <p:cNvPr id="13" name="Rectangle 12"/>
            <p:cNvSpPr/>
            <p:nvPr/>
          </p:nvSpPr>
          <p:spPr>
            <a:xfrm>
              <a:off x="10375335" y="3036454"/>
              <a:ext cx="7370399" cy="2062103"/>
            </a:xfrm>
            <a:prstGeom prst="rect">
              <a:avLst/>
            </a:prstGeom>
          </p:spPr>
          <p:txBody>
            <a:bodyPr wrap="square">
              <a:spAutoFit/>
            </a:bodyPr>
            <a:lstStyle/>
            <a:p>
              <a:pPr algn="just"/>
              <a:r>
                <a:rPr lang="en-US" sz="3200" b="1">
                  <a:solidFill>
                    <a:srgbClr val="008000"/>
                  </a:solidFill>
                  <a:latin typeface="Times New Roman" pitchFamily="18" charset="0"/>
                </a:rPr>
                <a:t>* Đặc điểm</a:t>
              </a:r>
            </a:p>
            <a:p>
              <a:pPr marL="457200" indent="-457200" algn="just">
                <a:buFontTx/>
                <a:buChar char="-"/>
              </a:pPr>
              <a:r>
                <a:rPr lang="en-US" sz="3200" smtClean="0">
                  <a:solidFill>
                    <a:srgbClr val="008000"/>
                  </a:solidFill>
                  <a:latin typeface="Times New Roman" pitchFamily="18" charset="0"/>
                </a:rPr>
                <a:t>Ban đầu: giá </a:t>
              </a:r>
              <a:r>
                <a:rPr lang="en-US" sz="3200">
                  <a:solidFill>
                    <a:srgbClr val="008000"/>
                  </a:solidFill>
                  <a:latin typeface="Times New Roman" pitchFamily="18" charset="0"/>
                </a:rPr>
                <a:t>tương đối </a:t>
              </a:r>
              <a:r>
                <a:rPr lang="en-US" sz="3200" smtClean="0">
                  <a:solidFill>
                    <a:srgbClr val="008000"/>
                  </a:solidFill>
                  <a:latin typeface="Times New Roman" pitchFamily="18" charset="0"/>
                </a:rPr>
                <a:t>thấp</a:t>
              </a:r>
            </a:p>
            <a:p>
              <a:pPr marL="457200" indent="-457200" algn="just">
                <a:buFontTx/>
                <a:buChar char="-"/>
              </a:pPr>
              <a:r>
                <a:rPr lang="en-US" sz="3200" smtClean="0">
                  <a:solidFill>
                    <a:srgbClr val="008000"/>
                  </a:solidFill>
                  <a:latin typeface="Times New Roman" pitchFamily="18" charset="0"/>
                </a:rPr>
                <a:t>Mục tiêu: tối đa hóa thị phần</a:t>
              </a:r>
            </a:p>
            <a:p>
              <a:pPr marL="457200" indent="-457200" algn="just">
                <a:buFontTx/>
                <a:buChar char="-"/>
              </a:pPr>
              <a:r>
                <a:rPr lang="en-US" sz="3200" smtClean="0">
                  <a:solidFill>
                    <a:srgbClr val="008000"/>
                  </a:solidFill>
                  <a:latin typeface="Times New Roman" pitchFamily="18" charset="0"/>
                </a:rPr>
                <a:t>Về sau: có </a:t>
              </a:r>
              <a:r>
                <a:rPr lang="en-US" sz="3200">
                  <a:solidFill>
                    <a:srgbClr val="008000"/>
                  </a:solidFill>
                  <a:latin typeface="Times New Roman" pitchFamily="18" charset="0"/>
                </a:rPr>
                <a:t>thể tăng </a:t>
              </a:r>
              <a:r>
                <a:rPr lang="en-US" sz="3200" smtClean="0">
                  <a:solidFill>
                    <a:srgbClr val="008000"/>
                  </a:solidFill>
                  <a:latin typeface="Times New Roman" pitchFamily="18" charset="0"/>
                </a:rPr>
                <a:t>giá. </a:t>
              </a:r>
              <a:endParaRPr lang="en-US" sz="3200" dirty="0">
                <a:solidFill>
                  <a:schemeClr val="tx2">
                    <a:lumMod val="75000"/>
                  </a:schemeClr>
                </a:solidFill>
                <a:latin typeface="Times New Roman" pitchFamily="18" charset="0"/>
                <a:cs typeface="Times New Roman" pitchFamily="18" charset="0"/>
              </a:endParaRPr>
            </a:p>
          </p:txBody>
        </p:sp>
      </p:grpSp>
      <p:sp>
        <p:nvSpPr>
          <p:cNvPr id="4" name="TextBox 3"/>
          <p:cNvSpPr txBox="1"/>
          <p:nvPr/>
        </p:nvSpPr>
        <p:spPr>
          <a:xfrm>
            <a:off x="727358" y="3377042"/>
            <a:ext cx="7883242" cy="2062103"/>
          </a:xfrm>
          <a:prstGeom prst="rect">
            <a:avLst/>
          </a:prstGeom>
          <a:noFill/>
        </p:spPr>
        <p:txBody>
          <a:bodyPr wrap="square" rtlCol="0">
            <a:spAutoFit/>
          </a:bodyPr>
          <a:lstStyle/>
          <a:p>
            <a:pPr algn="just"/>
            <a:r>
              <a:rPr lang="en-US" sz="3200" b="1" smtClean="0">
                <a:solidFill>
                  <a:srgbClr val="008000"/>
                </a:solidFill>
                <a:latin typeface="Times New Roman" pitchFamily="18" charset="0"/>
              </a:rPr>
              <a:t>* Đặc điểm</a:t>
            </a:r>
          </a:p>
          <a:p>
            <a:pPr marL="457200" indent="-457200" algn="just">
              <a:buFontTx/>
              <a:buChar char="-"/>
            </a:pPr>
            <a:r>
              <a:rPr lang="en-US" sz="3200" smtClean="0">
                <a:solidFill>
                  <a:srgbClr val="008000"/>
                </a:solidFill>
                <a:latin typeface="Times New Roman" pitchFamily="18" charset="0"/>
              </a:rPr>
              <a:t>Ban đầu: giá cao</a:t>
            </a:r>
          </a:p>
          <a:p>
            <a:pPr marL="457200" indent="-457200" algn="just">
              <a:buFontTx/>
              <a:buChar char="-"/>
            </a:pPr>
            <a:r>
              <a:rPr lang="en-US" sz="3200" smtClean="0">
                <a:solidFill>
                  <a:srgbClr val="008000"/>
                </a:solidFill>
                <a:latin typeface="Times New Roman" pitchFamily="18" charset="0"/>
              </a:rPr>
              <a:t>Mục tiêu: tối đa hóa lợi nhuận</a:t>
            </a:r>
            <a:endParaRPr lang="en-US" sz="3200">
              <a:solidFill>
                <a:srgbClr val="008000"/>
              </a:solidFill>
              <a:latin typeface="Times New Roman" pitchFamily="18" charset="0"/>
            </a:endParaRPr>
          </a:p>
          <a:p>
            <a:pPr marL="457200" indent="-457200" algn="just">
              <a:buFontTx/>
              <a:buChar char="-"/>
            </a:pPr>
            <a:r>
              <a:rPr lang="en-US" sz="3200" smtClean="0">
                <a:solidFill>
                  <a:srgbClr val="008000"/>
                </a:solidFill>
                <a:latin typeface="Times New Roman" pitchFamily="18" charset="0"/>
              </a:rPr>
              <a:t>Về </a:t>
            </a:r>
            <a:r>
              <a:rPr lang="en-US" sz="3200">
                <a:solidFill>
                  <a:srgbClr val="008000"/>
                </a:solidFill>
                <a:latin typeface="Times New Roman" pitchFamily="18" charset="0"/>
              </a:rPr>
              <a:t>sau, giảm </a:t>
            </a:r>
            <a:r>
              <a:rPr lang="en-US" sz="3200" smtClean="0">
                <a:solidFill>
                  <a:srgbClr val="008000"/>
                </a:solidFill>
                <a:latin typeface="Times New Roman" pitchFamily="18" charset="0"/>
              </a:rPr>
              <a:t>giá dần dần</a:t>
            </a:r>
            <a:endParaRPr lang="en-US" sz="3200"/>
          </a:p>
        </p:txBody>
      </p:sp>
      <p:sp>
        <p:nvSpPr>
          <p:cNvPr id="5" name="TextBox 4"/>
          <p:cNvSpPr txBox="1"/>
          <p:nvPr/>
        </p:nvSpPr>
        <p:spPr>
          <a:xfrm>
            <a:off x="550712" y="2185554"/>
            <a:ext cx="7124702" cy="584775"/>
          </a:xfrm>
          <a:prstGeom prst="rect">
            <a:avLst/>
          </a:prstGeom>
          <a:noFill/>
        </p:spPr>
        <p:txBody>
          <a:bodyPr wrap="square" rtlCol="0">
            <a:spAutoFit/>
          </a:bodyPr>
          <a:lstStyle/>
          <a:p>
            <a:pPr algn="ctr"/>
            <a:r>
              <a:rPr lang="en-US" sz="3200" b="1" smtClean="0">
                <a:solidFill>
                  <a:srgbClr val="C00000"/>
                </a:solidFill>
                <a:latin typeface="Times New Roman" panose="02020603050405020304" pitchFamily="18" charset="0"/>
                <a:cs typeface="Times New Roman" panose="02020603050405020304" pitchFamily="18" charset="0"/>
              </a:rPr>
              <a:t>CHIẾN LƯỢC GIÁ HỚT VÁNG</a:t>
            </a:r>
            <a:endParaRPr lang="en-US" sz="3200" b="1">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0375335" y="1811478"/>
            <a:ext cx="7124702" cy="584775"/>
          </a:xfrm>
          <a:prstGeom prst="rect">
            <a:avLst/>
          </a:prstGeom>
          <a:noFill/>
        </p:spPr>
        <p:txBody>
          <a:bodyPr wrap="square" rtlCol="0">
            <a:spAutoFit/>
          </a:bodyPr>
          <a:lstStyle/>
          <a:p>
            <a:pPr algn="ctr"/>
            <a:r>
              <a:rPr lang="en-US" sz="3200" b="1" smtClean="0">
                <a:solidFill>
                  <a:srgbClr val="C00000"/>
                </a:solidFill>
                <a:latin typeface="Times New Roman" panose="02020603050405020304" pitchFamily="18" charset="0"/>
                <a:cs typeface="Times New Roman" panose="02020603050405020304" pitchFamily="18" charset="0"/>
              </a:rPr>
              <a:t>CHIẾN LƯỢC GIÁ THÂM NHẬP</a:t>
            </a:r>
            <a:endParaRPr lang="en-US" sz="3200" b="1">
              <a:solidFill>
                <a:srgbClr val="C00000"/>
              </a:solidFill>
              <a:latin typeface="Times New Roman" panose="02020603050405020304" pitchFamily="18" charset="0"/>
              <a:cs typeface="Times New Roman" panose="02020603050405020304" pitchFamily="18" charset="0"/>
            </a:endParaRPr>
          </a:p>
        </p:txBody>
      </p:sp>
      <p:pic>
        <p:nvPicPr>
          <p:cNvPr id="18"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42631" flipH="1">
            <a:off x="320959" y="2079492"/>
            <a:ext cx="873094" cy="796896"/>
          </a:xfrm>
          <a:prstGeom prst="rect">
            <a:avLst/>
          </a:prstGeom>
        </p:spPr>
      </p:pic>
      <p:sp>
        <p:nvSpPr>
          <p:cNvPr id="14" name="TextBox 13"/>
          <p:cNvSpPr txBox="1"/>
          <p:nvPr/>
        </p:nvSpPr>
        <p:spPr>
          <a:xfrm>
            <a:off x="757506" y="6053127"/>
            <a:ext cx="7883242" cy="4031873"/>
          </a:xfrm>
          <a:prstGeom prst="rect">
            <a:avLst/>
          </a:prstGeom>
          <a:noFill/>
        </p:spPr>
        <p:txBody>
          <a:bodyPr wrap="square" rtlCol="0">
            <a:spAutoFit/>
          </a:bodyPr>
          <a:lstStyle/>
          <a:p>
            <a:pPr algn="just"/>
            <a:r>
              <a:rPr lang="en-US" sz="3200" b="1" smtClean="0">
                <a:solidFill>
                  <a:srgbClr val="008000"/>
                </a:solidFill>
                <a:latin typeface="Times New Roman" pitchFamily="18" charset="0"/>
              </a:rPr>
              <a:t>* Điều kiện áp dụng</a:t>
            </a:r>
          </a:p>
          <a:p>
            <a:pPr algn="just"/>
            <a:r>
              <a:rPr lang="en-US" sz="3200">
                <a:solidFill>
                  <a:srgbClr val="008000"/>
                </a:solidFill>
                <a:latin typeface="Times New Roman" pitchFamily="18" charset="0"/>
              </a:rPr>
              <a:t>- </a:t>
            </a:r>
            <a:r>
              <a:rPr lang="en-US" sz="3200" smtClean="0">
                <a:solidFill>
                  <a:srgbClr val="008000"/>
                </a:solidFill>
                <a:latin typeface="Times New Roman" pitchFamily="18" charset="0"/>
              </a:rPr>
              <a:t>Sản phẩm </a:t>
            </a:r>
            <a:r>
              <a:rPr lang="en-US" sz="3200">
                <a:solidFill>
                  <a:srgbClr val="008000"/>
                </a:solidFill>
                <a:latin typeface="Times New Roman" pitchFamily="18" charset="0"/>
              </a:rPr>
              <a:t>độc đáo, giá cao hỗ trợ hình ảnh </a:t>
            </a:r>
            <a:r>
              <a:rPr lang="en-US" sz="3200" smtClean="0">
                <a:solidFill>
                  <a:srgbClr val="008000"/>
                </a:solidFill>
                <a:latin typeface="Times New Roman" pitchFamily="18" charset="0"/>
              </a:rPr>
              <a:t>sản phẩm.</a:t>
            </a:r>
            <a:endParaRPr lang="en-US" sz="3200">
              <a:solidFill>
                <a:srgbClr val="008000"/>
              </a:solidFill>
              <a:latin typeface="Times New Roman" pitchFamily="18" charset="0"/>
            </a:endParaRPr>
          </a:p>
          <a:p>
            <a:pPr algn="just"/>
            <a:r>
              <a:rPr lang="en-US" sz="3200">
                <a:solidFill>
                  <a:srgbClr val="008000"/>
                </a:solidFill>
                <a:latin typeface="Times New Roman" pitchFamily="18" charset="0"/>
              </a:rPr>
              <a:t>- Có đủ số lượng </a:t>
            </a:r>
            <a:r>
              <a:rPr lang="en-US" sz="3200" smtClean="0">
                <a:solidFill>
                  <a:srgbClr val="008000"/>
                </a:solidFill>
                <a:latin typeface="Times New Roman" pitchFamily="18" charset="0"/>
              </a:rPr>
              <a:t>khách hàng </a:t>
            </a:r>
            <a:r>
              <a:rPr lang="en-US" sz="3200">
                <a:solidFill>
                  <a:srgbClr val="008000"/>
                </a:solidFill>
                <a:latin typeface="Times New Roman" pitchFamily="18" charset="0"/>
              </a:rPr>
              <a:t>muốn </a:t>
            </a:r>
            <a:r>
              <a:rPr lang="en-US" sz="3200" smtClean="0">
                <a:solidFill>
                  <a:srgbClr val="008000"/>
                </a:solidFill>
                <a:latin typeface="Times New Roman" pitchFamily="18" charset="0"/>
              </a:rPr>
              <a:t>sản phẩm đó và </a:t>
            </a:r>
            <a:r>
              <a:rPr lang="en-US" sz="3200">
                <a:solidFill>
                  <a:srgbClr val="008000"/>
                </a:solidFill>
                <a:latin typeface="Times New Roman" pitchFamily="18" charset="0"/>
              </a:rPr>
              <a:t>chấp nhận với mức giá cao đó.</a:t>
            </a:r>
          </a:p>
          <a:p>
            <a:pPr algn="just"/>
            <a:r>
              <a:rPr lang="en-US" sz="3200">
                <a:solidFill>
                  <a:srgbClr val="008000"/>
                </a:solidFill>
                <a:latin typeface="Times New Roman" pitchFamily="18" charset="0"/>
              </a:rPr>
              <a:t>- </a:t>
            </a:r>
            <a:r>
              <a:rPr lang="en-US" sz="3200" smtClean="0">
                <a:solidFill>
                  <a:srgbClr val="008000"/>
                </a:solidFill>
                <a:latin typeface="Times New Roman" pitchFamily="18" charset="0"/>
              </a:rPr>
              <a:t>Sản phẩm </a:t>
            </a:r>
            <a:r>
              <a:rPr lang="en-US" sz="3200">
                <a:solidFill>
                  <a:srgbClr val="008000"/>
                </a:solidFill>
                <a:latin typeface="Times New Roman" pitchFamily="18" charset="0"/>
              </a:rPr>
              <a:t>có chu kỳ sống ngắn và chi phí cố định thấp</a:t>
            </a:r>
          </a:p>
          <a:p>
            <a:pPr marL="285750" indent="-285750" algn="just">
              <a:buFontTx/>
              <a:buChar char="-"/>
            </a:pPr>
            <a:endParaRPr lang="en-US" sz="3200"/>
          </a:p>
        </p:txBody>
      </p:sp>
      <p:sp>
        <p:nvSpPr>
          <p:cNvPr id="17" name="Rectangle 16"/>
          <p:cNvSpPr/>
          <p:nvPr/>
        </p:nvSpPr>
        <p:spPr>
          <a:xfrm>
            <a:off x="10396117" y="6066881"/>
            <a:ext cx="7370399" cy="3539430"/>
          </a:xfrm>
          <a:prstGeom prst="rect">
            <a:avLst/>
          </a:prstGeom>
        </p:spPr>
        <p:txBody>
          <a:bodyPr wrap="square">
            <a:spAutoFit/>
          </a:bodyPr>
          <a:lstStyle/>
          <a:p>
            <a:pPr algn="just"/>
            <a:r>
              <a:rPr lang="en-US" sz="3200" b="1" smtClean="0">
                <a:solidFill>
                  <a:srgbClr val="008000"/>
                </a:solidFill>
                <a:latin typeface="Times New Roman" pitchFamily="18" charset="0"/>
              </a:rPr>
              <a:t>* </a:t>
            </a:r>
            <a:r>
              <a:rPr lang="en-US" sz="3200" b="1">
                <a:solidFill>
                  <a:srgbClr val="008000"/>
                </a:solidFill>
                <a:latin typeface="Times New Roman" pitchFamily="18" charset="0"/>
              </a:rPr>
              <a:t>Điều kiện áp dụng</a:t>
            </a:r>
          </a:p>
          <a:p>
            <a:pPr algn="just">
              <a:buFontTx/>
              <a:buChar char="-"/>
            </a:pPr>
            <a:r>
              <a:rPr lang="en-US" sz="3200" smtClean="0">
                <a:solidFill>
                  <a:srgbClr val="008000"/>
                </a:solidFill>
                <a:latin typeface="Times New Roman" pitchFamily="18" charset="0"/>
              </a:rPr>
              <a:t> </a:t>
            </a:r>
            <a:r>
              <a:rPr lang="en-US" sz="3200">
                <a:solidFill>
                  <a:srgbClr val="008000"/>
                </a:solidFill>
                <a:latin typeface="Times New Roman" pitchFamily="18" charset="0"/>
              </a:rPr>
              <a:t>Thị trường nhạy cảm với giá.</a:t>
            </a:r>
          </a:p>
          <a:p>
            <a:pPr algn="just">
              <a:buFontTx/>
              <a:buChar char="-"/>
            </a:pPr>
            <a:r>
              <a:rPr lang="en-US" sz="3200">
                <a:solidFill>
                  <a:srgbClr val="008000"/>
                </a:solidFill>
                <a:latin typeface="Times New Roman" pitchFamily="18" charset="0"/>
              </a:rPr>
              <a:t> Giá thấp cho phép loại trừ các </a:t>
            </a:r>
            <a:r>
              <a:rPr lang="en-US" sz="3200" smtClean="0">
                <a:solidFill>
                  <a:srgbClr val="008000"/>
                </a:solidFill>
                <a:latin typeface="Times New Roman" pitchFamily="18" charset="0"/>
              </a:rPr>
              <a:t>đối thủ cạnh tranh</a:t>
            </a:r>
            <a:endParaRPr lang="en-US" sz="3200">
              <a:solidFill>
                <a:srgbClr val="008000"/>
              </a:solidFill>
              <a:latin typeface="Times New Roman" pitchFamily="18" charset="0"/>
            </a:endParaRPr>
          </a:p>
          <a:p>
            <a:pPr algn="just"/>
            <a:r>
              <a:rPr lang="en-US" sz="3200">
                <a:solidFill>
                  <a:srgbClr val="008000"/>
                </a:solidFill>
                <a:latin typeface="Times New Roman" pitchFamily="18" charset="0"/>
              </a:rPr>
              <a:t>- Sản phẩm có chu kỳ sống dài.  </a:t>
            </a:r>
          </a:p>
          <a:p>
            <a:pPr algn="just"/>
            <a:r>
              <a:rPr lang="en-US" sz="3200">
                <a:solidFill>
                  <a:srgbClr val="008000"/>
                </a:solidFill>
                <a:latin typeface="Times New Roman" pitchFamily="18" charset="0"/>
              </a:rPr>
              <a:t>- Chi phí sản xuất &amp; phân phối giảm theo cùng với mức kinh nghiệm tích lũy được.</a:t>
            </a:r>
            <a:endParaRPr lang="en-US" sz="3200" dirty="0">
              <a:solidFill>
                <a:schemeClr val="tx2">
                  <a:lumMod val="75000"/>
                </a:schemeClr>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295350083"/>
      </p:ext>
    </p:extLst>
  </p:cSld>
  <p:clrMapOvr>
    <a:masterClrMapping/>
  </p:clrMapOvr>
  <mc:AlternateContent xmlns:mc="http://schemas.openxmlformats.org/markup-compatibility/2006" xmlns:p14="http://schemas.microsoft.com/office/powerpoint/2010/main">
    <mc:Choice Requires="p14">
      <p:transition spd="slow" p14:dur="2000" advTm="76706"/>
    </mc:Choice>
    <mc:Fallback xmlns="">
      <p:transition spd="slow" advTm="76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par>
                                <p:cTn id="40" presetID="31"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fltVal val="0"/>
                                          </p:val>
                                        </p:tav>
                                        <p:tav tm="100000">
                                          <p:val>
                                            <p:strVal val="#ppt_w"/>
                                          </p:val>
                                        </p:tav>
                                      </p:tavLst>
                                    </p:anim>
                                    <p:anim calcmode="lin" valueType="num">
                                      <p:cBhvr>
                                        <p:cTn id="43" dur="1000" fill="hold"/>
                                        <p:tgtEl>
                                          <p:spTgt spid="15"/>
                                        </p:tgtEl>
                                        <p:attrNameLst>
                                          <p:attrName>ppt_h</p:attrName>
                                        </p:attrNameLst>
                                      </p:cBhvr>
                                      <p:tavLst>
                                        <p:tav tm="0">
                                          <p:val>
                                            <p:fltVal val="0"/>
                                          </p:val>
                                        </p:tav>
                                        <p:tav tm="100000">
                                          <p:val>
                                            <p:strVal val="#ppt_h"/>
                                          </p:val>
                                        </p:tav>
                                      </p:tavLst>
                                    </p:anim>
                                    <p:anim calcmode="lin" valueType="num">
                                      <p:cBhvr>
                                        <p:cTn id="44" dur="1000" fill="hold"/>
                                        <p:tgtEl>
                                          <p:spTgt spid="15"/>
                                        </p:tgtEl>
                                        <p:attrNameLst>
                                          <p:attrName>style.rotation</p:attrName>
                                        </p:attrNameLst>
                                      </p:cBhvr>
                                      <p:tavLst>
                                        <p:tav tm="0">
                                          <p:val>
                                            <p:fltVal val="90"/>
                                          </p:val>
                                        </p:tav>
                                        <p:tav tm="100000">
                                          <p:val>
                                            <p:fltVal val="0"/>
                                          </p:val>
                                        </p:tav>
                                      </p:tavLst>
                                    </p:anim>
                                    <p:animEffect transition="in" filter="fade">
                                      <p:cBhvr>
                                        <p:cTn id="45" dur="1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16" grpId="0"/>
      <p:bldP spid="14"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875" b="21875"/>
          <a:stretch>
            <a:fillRect/>
          </a:stretch>
        </p:blipFill>
        <p:spPr>
          <a:xfrm>
            <a:off x="0" y="0"/>
            <a:ext cx="18288000" cy="10287000"/>
          </a:xfrm>
          <a:prstGeom prst="rect">
            <a:avLst/>
          </a:prstGeom>
        </p:spPr>
      </p:pic>
      <p:pic>
        <p:nvPicPr>
          <p:cNvPr id="3" name="Picture 3"/>
          <p:cNvPicPr>
            <a:picLocks noChangeAspect="1"/>
          </p:cNvPicPr>
          <p:nvPr/>
        </p:nvPicPr>
        <p:blipFill>
          <a:blip r:embed="rId5"/>
          <a:srcRect l="55686" t="15145" r="3834" b="10393"/>
          <a:stretch>
            <a:fillRect/>
          </a:stretch>
        </p:blipFill>
        <p:spPr>
          <a:xfrm rot="5400000">
            <a:off x="4381500" y="-3810001"/>
            <a:ext cx="9677399" cy="17678402"/>
          </a:xfrm>
          <a:prstGeom prst="rect">
            <a:avLst/>
          </a:prstGeom>
        </p:spPr>
      </p:pic>
      <p:sp>
        <p:nvSpPr>
          <p:cNvPr id="6" name="TextBox 5"/>
          <p:cNvSpPr txBox="1"/>
          <p:nvPr/>
        </p:nvSpPr>
        <p:spPr>
          <a:xfrm>
            <a:off x="571286" y="342900"/>
            <a:ext cx="13608844" cy="646331"/>
          </a:xfrm>
          <a:prstGeom prst="rect">
            <a:avLst/>
          </a:prstGeom>
          <a:noFill/>
        </p:spPr>
        <p:txBody>
          <a:bodyPr wrap="square">
            <a:spAutoFit/>
          </a:bodyPr>
          <a:lstStyle/>
          <a:p>
            <a:pPr>
              <a:defRPr/>
            </a:pPr>
            <a:r>
              <a:rPr lang="en-US" sz="3600" b="1" smtClean="0">
                <a:solidFill>
                  <a:schemeClr val="tx2">
                    <a:lumMod val="75000"/>
                  </a:schemeClr>
                </a:solidFill>
                <a:latin typeface="Times New Roman" pitchFamily="18" charset="0"/>
                <a:cs typeface="Times New Roman" pitchFamily="18" charset="0"/>
              </a:rPr>
              <a:t>5. PHÂN PHỐI SẢN PHẨM</a:t>
            </a:r>
            <a:endParaRPr lang="en-US" sz="3600" b="1" dirty="0">
              <a:solidFill>
                <a:schemeClr val="tx2">
                  <a:lumMod val="75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15824" y="190500"/>
            <a:ext cx="5715867" cy="354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38200" y="1287290"/>
            <a:ext cx="10439400" cy="2973122"/>
          </a:xfrm>
          <a:prstGeom prst="rect">
            <a:avLst/>
          </a:prstGeom>
        </p:spPr>
        <p:txBody>
          <a:bodyPr wrap="square">
            <a:spAutoFit/>
          </a:bodyPr>
          <a:lstStyle/>
          <a:p>
            <a:pPr algn="just">
              <a:lnSpc>
                <a:spcPct val="130000"/>
              </a:lnSpc>
            </a:pPr>
            <a:r>
              <a:rPr lang="da-DK" sz="3600" dirty="0">
                <a:solidFill>
                  <a:schemeClr val="accent5">
                    <a:lumMod val="10000"/>
                  </a:schemeClr>
                </a:solidFill>
                <a:latin typeface="Times New Roman" pitchFamily="18" charset="0"/>
                <a:cs typeface="Times New Roman" pitchFamily="18" charset="0"/>
              </a:rPr>
              <a:t>Phân phối trong Marketing là một </a:t>
            </a:r>
            <a:r>
              <a:rPr lang="da-DK" sz="3600" dirty="0">
                <a:solidFill>
                  <a:srgbClr val="FF0000"/>
                </a:solidFill>
                <a:latin typeface="Times New Roman" pitchFamily="18" charset="0"/>
                <a:cs typeface="Times New Roman" pitchFamily="18" charset="0"/>
              </a:rPr>
              <a:t>quá trình</a:t>
            </a:r>
            <a:r>
              <a:rPr lang="da-DK" sz="3600" dirty="0">
                <a:solidFill>
                  <a:schemeClr val="accent5">
                    <a:lumMod val="10000"/>
                  </a:schemeClr>
                </a:solidFill>
                <a:latin typeface="Times New Roman" pitchFamily="18" charset="0"/>
                <a:cs typeface="Times New Roman" pitchFamily="18" charset="0"/>
              </a:rPr>
              <a:t> chuyển </a:t>
            </a:r>
            <a:r>
              <a:rPr lang="da-DK" sz="3600" dirty="0">
                <a:latin typeface="Times New Roman" pitchFamily="18" charset="0"/>
                <a:cs typeface="Times New Roman" pitchFamily="18" charset="0"/>
              </a:rPr>
              <a:t>đưa</a:t>
            </a:r>
            <a:r>
              <a:rPr lang="da-DK" sz="3600" dirty="0">
                <a:solidFill>
                  <a:srgbClr val="FF0000"/>
                </a:solidFill>
                <a:latin typeface="Times New Roman" pitchFamily="18" charset="0"/>
                <a:cs typeface="Times New Roman" pitchFamily="18" charset="0"/>
              </a:rPr>
              <a:t> sản phẩm</a:t>
            </a:r>
            <a:r>
              <a:rPr lang="da-DK" sz="3600" dirty="0">
                <a:solidFill>
                  <a:schemeClr val="accent5">
                    <a:lumMod val="10000"/>
                  </a:schemeClr>
                </a:solidFill>
                <a:latin typeface="Times New Roman" pitchFamily="18" charset="0"/>
                <a:cs typeface="Times New Roman" pitchFamily="18" charset="0"/>
              </a:rPr>
              <a:t> từ </a:t>
            </a:r>
            <a:r>
              <a:rPr lang="da-DK" sz="3600" dirty="0">
                <a:solidFill>
                  <a:srgbClr val="FF0000"/>
                </a:solidFill>
                <a:latin typeface="Times New Roman" pitchFamily="18" charset="0"/>
                <a:cs typeface="Times New Roman" pitchFamily="18" charset="0"/>
              </a:rPr>
              <a:t>nhà sản xuất</a:t>
            </a:r>
            <a:r>
              <a:rPr lang="da-DK" sz="3600" dirty="0">
                <a:solidFill>
                  <a:schemeClr val="accent5">
                    <a:lumMod val="10000"/>
                  </a:schemeClr>
                </a:solidFill>
                <a:latin typeface="Times New Roman" pitchFamily="18" charset="0"/>
                <a:cs typeface="Times New Roman" pitchFamily="18" charset="0"/>
              </a:rPr>
              <a:t> đến </a:t>
            </a:r>
            <a:r>
              <a:rPr lang="da-DK" sz="3600" dirty="0">
                <a:solidFill>
                  <a:srgbClr val="FF0000"/>
                </a:solidFill>
                <a:latin typeface="Times New Roman" pitchFamily="18" charset="0"/>
                <a:cs typeface="Times New Roman" pitchFamily="18" charset="0"/>
              </a:rPr>
              <a:t>người tiêu dùng cuối cùng,</a:t>
            </a:r>
            <a:r>
              <a:rPr lang="da-DK" sz="3600" dirty="0">
                <a:solidFill>
                  <a:schemeClr val="accent5">
                    <a:lumMod val="10000"/>
                  </a:schemeClr>
                </a:solidFill>
                <a:latin typeface="Times New Roman" pitchFamily="18" charset="0"/>
                <a:cs typeface="Times New Roman" pitchFamily="18" charset="0"/>
              </a:rPr>
              <a:t> thể hiện qua nhiều phương thức và hoạt động khác nhau.</a:t>
            </a:r>
            <a:endParaRPr lang="en-US" sz="3600" dirty="0">
              <a:solidFill>
                <a:schemeClr val="accent5">
                  <a:lumMod val="10000"/>
                </a:scheme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4381500"/>
            <a:ext cx="8124825"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0964085"/>
      </p:ext>
    </p:extLst>
  </p:cSld>
  <p:clrMapOvr>
    <a:masterClrMapping/>
  </p:clrMapOvr>
  <mc:AlternateContent xmlns:mc="http://schemas.openxmlformats.org/markup-compatibility/2006" xmlns:p14="http://schemas.microsoft.com/office/powerpoint/2010/main">
    <mc:Choice Requires="p14">
      <p:transition spd="slow" p14:dur="2000" advTm="11828"/>
    </mc:Choice>
    <mc:Fallback xmlns="">
      <p:transition spd="slow" advTm="1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ircle(in)">
                                      <p:cBhvr>
                                        <p:cTn id="10" dur="2000"/>
                                        <p:tgtEl>
                                          <p:spTgt spid="102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152400" y="91204"/>
            <a:ext cx="10058400" cy="927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smtClean="0">
                <a:solidFill>
                  <a:schemeClr val="tx2">
                    <a:lumMod val="50000"/>
                  </a:schemeClr>
                </a:solidFill>
                <a:latin typeface="Times New Roman" pitchFamily="18" charset="0"/>
                <a:cs typeface="Times New Roman" pitchFamily="18" charset="0"/>
              </a:rPr>
              <a:t>Kênh phân phối sản phẩm nông nghiệp tiêu dùng</a:t>
            </a:r>
            <a:endParaRPr lang="en-US" sz="3200" b="1" dirty="0">
              <a:solidFill>
                <a:schemeClr val="tx2">
                  <a:lumMod val="50000"/>
                </a:schemeClr>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01199"/>
            <a:ext cx="16306800" cy="826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381273" y="8877300"/>
            <a:ext cx="2173871" cy="1544836"/>
          </a:xfrm>
          <a:prstGeom prst="rect">
            <a:avLst/>
          </a:prstGeom>
        </p:spPr>
      </p:pic>
      <p:pic>
        <p:nvPicPr>
          <p:cNvPr id="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342631" flipH="1">
            <a:off x="17414388" y="-398448"/>
            <a:ext cx="873094" cy="796896"/>
          </a:xfrm>
          <a:prstGeom prst="rect">
            <a:avLst/>
          </a:prstGeom>
        </p:spPr>
      </p:pic>
      <p:pic>
        <p:nvPicPr>
          <p:cNvPr id="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203056" y="6610997"/>
            <a:ext cx="2406111" cy="3676003"/>
          </a:xfrm>
          <a:prstGeom prst="rect">
            <a:avLst/>
          </a:prstGeom>
        </p:spPr>
      </p:pic>
    </p:spTree>
    <p:custDataLst>
      <p:tags r:id="rId1"/>
    </p:custDataLst>
    <p:extLst>
      <p:ext uri="{BB962C8B-B14F-4D97-AF65-F5344CB8AC3E}">
        <p14:creationId xmlns:p14="http://schemas.microsoft.com/office/powerpoint/2010/main" val="3704020358"/>
      </p:ext>
    </p:extLst>
  </p:cSld>
  <p:clrMapOvr>
    <a:masterClrMapping/>
  </p:clrMapOvr>
  <mc:AlternateContent xmlns:mc="http://schemas.openxmlformats.org/markup-compatibility/2006" xmlns:p14="http://schemas.microsoft.com/office/powerpoint/2010/main">
    <mc:Choice Requires="p14">
      <p:transition spd="slow" p14:dur="2000" advTm="56985"/>
    </mc:Choice>
    <mc:Fallback xmlns="">
      <p:transition spd="slow" advTm="5698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10732" b="10732"/>
          <a:stretch>
            <a:fillRect/>
          </a:stretch>
        </p:blipFill>
        <p:spPr>
          <a:xfrm>
            <a:off x="0" y="0"/>
            <a:ext cx="18288000" cy="10287000"/>
          </a:xfrm>
          <a:prstGeom prst="rect">
            <a:avLst/>
          </a:prstGeom>
        </p:spPr>
      </p:pic>
      <p:pic>
        <p:nvPicPr>
          <p:cNvPr id="3" name="Picture 3"/>
          <p:cNvPicPr>
            <a:picLocks noChangeAspect="1"/>
          </p:cNvPicPr>
          <p:nvPr/>
        </p:nvPicPr>
        <p:blipFill>
          <a:blip r:embed="rId5"/>
          <a:srcRect l="7982" t="13157" r="15039" b="8687"/>
          <a:stretch>
            <a:fillRect/>
          </a:stretch>
        </p:blipFill>
        <p:spPr>
          <a:xfrm>
            <a:off x="1028700" y="1028700"/>
            <a:ext cx="16230600" cy="825989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51035" y="8343900"/>
            <a:ext cx="3566556" cy="2204780"/>
          </a:xfrm>
          <a:prstGeom prst="rect">
            <a:avLst/>
          </a:prstGeom>
        </p:spPr>
      </p:pic>
      <p:grpSp>
        <p:nvGrpSpPr>
          <p:cNvPr id="8" name="Group 8"/>
          <p:cNvGrpSpPr>
            <a:grpSpLocks noChangeAspect="1"/>
          </p:cNvGrpSpPr>
          <p:nvPr/>
        </p:nvGrpSpPr>
        <p:grpSpPr>
          <a:xfrm rot="-347208">
            <a:off x="16469183" y="929364"/>
            <a:ext cx="3147221" cy="3692515"/>
            <a:chOff x="0" y="0"/>
            <a:chExt cx="2374900" cy="2786380"/>
          </a:xfrm>
        </p:grpSpPr>
        <p:sp>
          <p:nvSpPr>
            <p:cNvPr id="9" name="Freeform 9"/>
            <p:cNvSpPr/>
            <p:nvPr/>
          </p:nvSpPr>
          <p:spPr>
            <a:xfrm>
              <a:off x="143510" y="246380"/>
              <a:ext cx="2040890" cy="2020570"/>
            </a:xfrm>
            <a:custGeom>
              <a:avLst/>
              <a:gdLst/>
              <a:ahLst/>
              <a:cxnLst/>
              <a:rect l="l" t="t" r="r" b="b"/>
              <a:pathLst>
                <a:path w="2040890" h="2020570">
                  <a:moveTo>
                    <a:pt x="2040890" y="2020570"/>
                  </a:moveTo>
                  <a:lnTo>
                    <a:pt x="0" y="2020570"/>
                  </a:lnTo>
                  <a:lnTo>
                    <a:pt x="0" y="0"/>
                  </a:lnTo>
                  <a:lnTo>
                    <a:pt x="2040890" y="0"/>
                  </a:lnTo>
                  <a:lnTo>
                    <a:pt x="2040890" y="2020570"/>
                  </a:lnTo>
                  <a:close/>
                </a:path>
              </a:pathLst>
            </a:custGeom>
            <a:blipFill>
              <a:blip r:embed="rId8"/>
              <a:stretch>
                <a:fillRect l="-22207" r="-26113"/>
              </a:stretch>
            </a:blipFill>
          </p:spPr>
        </p:sp>
        <p:sp>
          <p:nvSpPr>
            <p:cNvPr id="10" name="Freeform 10"/>
            <p:cNvSpPr/>
            <p:nvPr/>
          </p:nvSpPr>
          <p:spPr>
            <a:xfrm>
              <a:off x="0" y="0"/>
              <a:ext cx="2374900" cy="2786380"/>
            </a:xfrm>
            <a:custGeom>
              <a:avLst/>
              <a:gdLst/>
              <a:ahLst/>
              <a:cxnLst/>
              <a:rect l="l" t="t" r="r" b="b"/>
              <a:pathLst>
                <a:path w="2374900" h="2786380">
                  <a:moveTo>
                    <a:pt x="2374900" y="2786380"/>
                  </a:moveTo>
                  <a:lnTo>
                    <a:pt x="0" y="2786380"/>
                  </a:lnTo>
                  <a:lnTo>
                    <a:pt x="0" y="0"/>
                  </a:lnTo>
                  <a:lnTo>
                    <a:pt x="2374900" y="0"/>
                  </a:lnTo>
                  <a:lnTo>
                    <a:pt x="2374900" y="2786380"/>
                  </a:lnTo>
                  <a:close/>
                </a:path>
              </a:pathLst>
            </a:custGeom>
            <a:blipFill>
              <a:blip r:embed="rId9"/>
              <a:stretch>
                <a:fillRect l="-83" r="-83"/>
              </a:stretch>
            </a:blipFill>
          </p:spPr>
        </p:sp>
      </p:gr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731786" y="7555547"/>
            <a:ext cx="3062752" cy="4679205"/>
          </a:xfrm>
          <a:prstGeom prst="rect">
            <a:avLst/>
          </a:prstGeom>
        </p:spPr>
      </p:pic>
      <p:pic>
        <p:nvPicPr>
          <p:cNvPr id="13" name="Picture 13"/>
          <p:cNvPicPr>
            <a:picLocks noChangeAspect="1"/>
          </p:cNvPicPr>
          <p:nvPr/>
        </p:nvPicPr>
        <p:blipFill>
          <a:blip r:embed="rId14"/>
          <a:srcRect/>
          <a:stretch>
            <a:fillRect/>
          </a:stretch>
        </p:blipFill>
        <p:spPr>
          <a:xfrm rot="-2157041">
            <a:off x="10833900" y="7898344"/>
            <a:ext cx="1312570" cy="446274"/>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504632">
            <a:off x="17589499" y="-234836"/>
            <a:ext cx="1034655" cy="944357"/>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32243" y="3232577"/>
            <a:ext cx="1504757" cy="1499285"/>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3191871" y="-323771"/>
            <a:ext cx="11630393" cy="1770053"/>
          </a:xfrm>
          <a:prstGeom prst="rect">
            <a:avLst/>
          </a:prstGeom>
        </p:spPr>
      </p:pic>
      <p:sp>
        <p:nvSpPr>
          <p:cNvPr id="17" name="TextBox 17"/>
          <p:cNvSpPr txBox="1"/>
          <p:nvPr/>
        </p:nvSpPr>
        <p:spPr>
          <a:xfrm>
            <a:off x="1940105" y="2471236"/>
            <a:ext cx="14350943" cy="5642570"/>
          </a:xfrm>
          <a:prstGeom prst="rect">
            <a:avLst/>
          </a:prstGeom>
        </p:spPr>
        <p:txBody>
          <a:bodyPr wrap="square" lIns="0" tIns="0" rIns="0" bIns="0" rtlCol="0" anchor="t">
            <a:spAutoFit/>
          </a:bodyPr>
          <a:lstStyle/>
          <a:p>
            <a:pPr marL="906780" lvl="1" indent="-453390" algn="just">
              <a:lnSpc>
                <a:spcPts val="5460"/>
              </a:lnSpc>
              <a:buFont typeface="Arial"/>
              <a:buChar char="•"/>
            </a:pPr>
            <a:r>
              <a:rPr lang="nb-NO" sz="3600" smtClean="0">
                <a:solidFill>
                  <a:schemeClr val="accent3">
                    <a:lumMod val="50000"/>
                  </a:schemeClr>
                </a:solidFill>
                <a:latin typeface="Times New Roman" pitchFamily="18" charset="0"/>
                <a:cs typeface="Times New Roman" pitchFamily="18" charset="0"/>
              </a:rPr>
              <a:t>Trình bày được khái niệm chủng </a:t>
            </a:r>
            <a:r>
              <a:rPr lang="nb-NO" sz="3600">
                <a:solidFill>
                  <a:schemeClr val="accent3">
                    <a:lumMod val="50000"/>
                  </a:schemeClr>
                </a:solidFill>
                <a:latin typeface="Times New Roman" pitchFamily="18" charset="0"/>
                <a:cs typeface="Times New Roman" pitchFamily="18" charset="0"/>
              </a:rPr>
              <a:t>loại, bao bì và nhãn hiệu sản </a:t>
            </a:r>
            <a:r>
              <a:rPr lang="nb-NO" sz="3600" smtClean="0">
                <a:solidFill>
                  <a:schemeClr val="accent3">
                    <a:lumMod val="50000"/>
                  </a:schemeClr>
                </a:solidFill>
                <a:latin typeface="Times New Roman" pitchFamily="18" charset="0"/>
                <a:cs typeface="Times New Roman" pitchFamily="18" charset="0"/>
              </a:rPr>
              <a:t>phẩm </a:t>
            </a:r>
          </a:p>
          <a:p>
            <a:pPr marL="906780" lvl="1" indent="-453390" algn="just">
              <a:lnSpc>
                <a:spcPts val="5460"/>
              </a:lnSpc>
              <a:buFont typeface="Arial"/>
              <a:buChar char="•"/>
            </a:pPr>
            <a:r>
              <a:rPr lang="nb-NO" sz="3600" smtClean="0">
                <a:solidFill>
                  <a:schemeClr val="accent3">
                    <a:lumMod val="50000"/>
                  </a:schemeClr>
                </a:solidFill>
                <a:latin typeface="Times New Roman" pitchFamily="18" charset="0"/>
                <a:cs typeface="Times New Roman" pitchFamily="18" charset="0"/>
              </a:rPr>
              <a:t>Trình bày được các chiến lược định </a:t>
            </a:r>
            <a:r>
              <a:rPr lang="nb-NO" sz="3600">
                <a:solidFill>
                  <a:schemeClr val="accent3">
                    <a:lumMod val="50000"/>
                  </a:schemeClr>
                </a:solidFill>
                <a:latin typeface="Times New Roman" pitchFamily="18" charset="0"/>
                <a:cs typeface="Times New Roman" pitchFamily="18" charset="0"/>
              </a:rPr>
              <a:t>giá và </a:t>
            </a:r>
            <a:r>
              <a:rPr lang="nb-NO" sz="3600" smtClean="0">
                <a:solidFill>
                  <a:schemeClr val="accent3">
                    <a:lumMod val="50000"/>
                  </a:schemeClr>
                </a:solidFill>
                <a:latin typeface="Times New Roman" pitchFamily="18" charset="0"/>
                <a:cs typeface="Times New Roman" pitchFamily="18" charset="0"/>
              </a:rPr>
              <a:t>các kiểu kênh phân </a:t>
            </a:r>
            <a:r>
              <a:rPr lang="nb-NO" sz="3600">
                <a:solidFill>
                  <a:schemeClr val="accent3">
                    <a:lumMod val="50000"/>
                  </a:schemeClr>
                </a:solidFill>
                <a:latin typeface="Times New Roman" pitchFamily="18" charset="0"/>
                <a:cs typeface="Times New Roman" pitchFamily="18" charset="0"/>
              </a:rPr>
              <a:t>phối sản </a:t>
            </a:r>
            <a:r>
              <a:rPr lang="nb-NO" sz="3600" smtClean="0">
                <a:solidFill>
                  <a:schemeClr val="accent3">
                    <a:lumMod val="50000"/>
                  </a:schemeClr>
                </a:solidFill>
                <a:latin typeface="Times New Roman" pitchFamily="18" charset="0"/>
                <a:cs typeface="Times New Roman" pitchFamily="18" charset="0"/>
              </a:rPr>
              <a:t>phẩm</a:t>
            </a:r>
          </a:p>
          <a:p>
            <a:pPr marL="906780" lvl="1" indent="-453390" algn="just">
              <a:lnSpc>
                <a:spcPts val="5460"/>
              </a:lnSpc>
              <a:buFont typeface="Arial"/>
              <a:buChar char="•"/>
            </a:pPr>
            <a:r>
              <a:rPr lang="nb-NO" sz="3600" smtClean="0">
                <a:solidFill>
                  <a:schemeClr val="accent3">
                    <a:lumMod val="50000"/>
                  </a:schemeClr>
                </a:solidFill>
                <a:latin typeface="Times New Roman" pitchFamily="18" charset="0"/>
                <a:cs typeface="Times New Roman" pitchFamily="18" charset="0"/>
              </a:rPr>
              <a:t>Ứng </a:t>
            </a:r>
            <a:r>
              <a:rPr lang="nb-NO" sz="3600">
                <a:solidFill>
                  <a:schemeClr val="accent3">
                    <a:lumMod val="50000"/>
                  </a:schemeClr>
                </a:solidFill>
                <a:latin typeface="Times New Roman" pitchFamily="18" charset="0"/>
                <a:cs typeface="Times New Roman" pitchFamily="18" charset="0"/>
              </a:rPr>
              <a:t>dụng công nghệ thông tin trong truyền thông và quảng bá sản </a:t>
            </a:r>
            <a:r>
              <a:rPr lang="nb-NO" sz="3600" smtClean="0">
                <a:solidFill>
                  <a:schemeClr val="accent3">
                    <a:lumMod val="50000"/>
                  </a:schemeClr>
                </a:solidFill>
                <a:latin typeface="Times New Roman" pitchFamily="18" charset="0"/>
                <a:cs typeface="Times New Roman" pitchFamily="18" charset="0"/>
              </a:rPr>
              <a:t>phẩm</a:t>
            </a:r>
          </a:p>
          <a:p>
            <a:pPr marL="906780" lvl="1" indent="-453390" algn="just">
              <a:lnSpc>
                <a:spcPts val="5460"/>
              </a:lnSpc>
              <a:buFont typeface="Arial"/>
              <a:buChar char="•"/>
            </a:pPr>
            <a:r>
              <a:rPr lang="vi-VN" sz="3600" smtClean="0">
                <a:solidFill>
                  <a:schemeClr val="accent3">
                    <a:lumMod val="50000"/>
                  </a:schemeClr>
                </a:solidFill>
                <a:latin typeface="Times New Roman" pitchFamily="18" charset="0"/>
                <a:cs typeface="Times New Roman" pitchFamily="18" charset="0"/>
              </a:rPr>
              <a:t>Thiết </a:t>
            </a:r>
            <a:r>
              <a:rPr lang="vi-VN" sz="3600">
                <a:solidFill>
                  <a:schemeClr val="accent3">
                    <a:lumMod val="50000"/>
                  </a:schemeClr>
                </a:solidFill>
                <a:latin typeface="Times New Roman" pitchFamily="18" charset="0"/>
                <a:cs typeface="Times New Roman" pitchFamily="18" charset="0"/>
              </a:rPr>
              <a:t>kế được nhãn hiệu, bao bì phù hợp với đặc tính sản phẩm</a:t>
            </a:r>
          </a:p>
          <a:p>
            <a:pPr marL="906780" lvl="1" indent="-453390" algn="just">
              <a:lnSpc>
                <a:spcPts val="5460"/>
              </a:lnSpc>
              <a:buFont typeface="Arial"/>
              <a:buChar char="•"/>
            </a:pPr>
            <a:r>
              <a:rPr lang="en-US" sz="3600">
                <a:solidFill>
                  <a:schemeClr val="accent3">
                    <a:lumMod val="50000"/>
                  </a:schemeClr>
                </a:solidFill>
                <a:latin typeface="Times New Roman" pitchFamily="18" charset="0"/>
                <a:cs typeface="Times New Roman" pitchFamily="18" charset="0"/>
              </a:rPr>
              <a:t>Đ</a:t>
            </a:r>
            <a:r>
              <a:rPr lang="en-US" sz="3600" smtClean="0">
                <a:solidFill>
                  <a:schemeClr val="accent3">
                    <a:lumMod val="50000"/>
                  </a:schemeClr>
                </a:solidFill>
                <a:latin typeface="Times New Roman" pitchFamily="18" charset="0"/>
                <a:cs typeface="Times New Roman" pitchFamily="18" charset="0"/>
              </a:rPr>
              <a:t>ă</a:t>
            </a:r>
            <a:r>
              <a:rPr lang="vi-VN" sz="3600" smtClean="0">
                <a:solidFill>
                  <a:schemeClr val="accent3">
                    <a:lumMod val="50000"/>
                  </a:schemeClr>
                </a:solidFill>
                <a:latin typeface="Times New Roman" pitchFamily="18" charset="0"/>
                <a:cs typeface="Times New Roman" pitchFamily="18" charset="0"/>
              </a:rPr>
              <a:t>ng </a:t>
            </a:r>
            <a:r>
              <a:rPr lang="vi-VN" sz="3600">
                <a:solidFill>
                  <a:schemeClr val="accent3">
                    <a:lumMod val="50000"/>
                  </a:schemeClr>
                </a:solidFill>
                <a:latin typeface="Times New Roman" pitchFamily="18" charset="0"/>
                <a:cs typeface="Times New Roman" pitchFamily="18" charset="0"/>
              </a:rPr>
              <a:t>ký </a:t>
            </a:r>
            <a:r>
              <a:rPr lang="en-US" sz="3600" smtClean="0">
                <a:solidFill>
                  <a:schemeClr val="accent3">
                    <a:lumMod val="50000"/>
                  </a:schemeClr>
                </a:solidFill>
                <a:latin typeface="Times New Roman" pitchFamily="18" charset="0"/>
                <a:cs typeface="Times New Roman" pitchFamily="18" charset="0"/>
              </a:rPr>
              <a:t>được </a:t>
            </a:r>
            <a:r>
              <a:rPr lang="vi-VN" sz="3600" smtClean="0">
                <a:solidFill>
                  <a:schemeClr val="accent3">
                    <a:lumMod val="50000"/>
                  </a:schemeClr>
                </a:solidFill>
                <a:latin typeface="Times New Roman" pitchFamily="18" charset="0"/>
                <a:cs typeface="Times New Roman" pitchFamily="18" charset="0"/>
              </a:rPr>
              <a:t>nhãn </a:t>
            </a:r>
            <a:r>
              <a:rPr lang="vi-VN" sz="3600">
                <a:solidFill>
                  <a:schemeClr val="accent3">
                    <a:lumMod val="50000"/>
                  </a:schemeClr>
                </a:solidFill>
                <a:latin typeface="Times New Roman" pitchFamily="18" charset="0"/>
                <a:cs typeface="Times New Roman" pitchFamily="18" charset="0"/>
              </a:rPr>
              <a:t>hiệu </a:t>
            </a:r>
            <a:r>
              <a:rPr lang="en-US" sz="3600" smtClean="0">
                <a:solidFill>
                  <a:schemeClr val="accent3">
                    <a:lumMod val="50000"/>
                  </a:schemeClr>
                </a:solidFill>
                <a:latin typeface="Times New Roman" pitchFamily="18" charset="0"/>
                <a:cs typeface="Times New Roman" pitchFamily="18" charset="0"/>
              </a:rPr>
              <a:t>cho </a:t>
            </a:r>
            <a:r>
              <a:rPr lang="vi-VN" sz="3600" smtClean="0">
                <a:solidFill>
                  <a:schemeClr val="accent3">
                    <a:lumMod val="50000"/>
                  </a:schemeClr>
                </a:solidFill>
                <a:latin typeface="Times New Roman" pitchFamily="18" charset="0"/>
                <a:cs typeface="Times New Roman" pitchFamily="18" charset="0"/>
              </a:rPr>
              <a:t>sản </a:t>
            </a:r>
            <a:r>
              <a:rPr lang="vi-VN" sz="3600">
                <a:solidFill>
                  <a:schemeClr val="accent3">
                    <a:lumMod val="50000"/>
                  </a:schemeClr>
                </a:solidFill>
                <a:latin typeface="Times New Roman" pitchFamily="18" charset="0"/>
                <a:cs typeface="Times New Roman" pitchFamily="18" charset="0"/>
              </a:rPr>
              <a:t>phẩm đúng </a:t>
            </a:r>
            <a:r>
              <a:rPr lang="vi-VN" sz="3600" smtClean="0">
                <a:solidFill>
                  <a:schemeClr val="accent3">
                    <a:lumMod val="50000"/>
                  </a:schemeClr>
                </a:solidFill>
                <a:latin typeface="Times New Roman" pitchFamily="18" charset="0"/>
                <a:cs typeface="Times New Roman" pitchFamily="18" charset="0"/>
              </a:rPr>
              <a:t>quy </a:t>
            </a:r>
            <a:r>
              <a:rPr lang="vi-VN" sz="3600">
                <a:solidFill>
                  <a:schemeClr val="accent3">
                    <a:lumMod val="50000"/>
                  </a:schemeClr>
                </a:solidFill>
                <a:latin typeface="Times New Roman" pitchFamily="18" charset="0"/>
                <a:cs typeface="Times New Roman" pitchFamily="18" charset="0"/>
              </a:rPr>
              <a:t>định của pháp </a:t>
            </a:r>
            <a:r>
              <a:rPr lang="vi-VN" sz="3600" smtClean="0">
                <a:solidFill>
                  <a:schemeClr val="accent3">
                    <a:lumMod val="50000"/>
                  </a:schemeClr>
                </a:solidFill>
                <a:latin typeface="Times New Roman" pitchFamily="18" charset="0"/>
                <a:cs typeface="Times New Roman" pitchFamily="18" charset="0"/>
              </a:rPr>
              <a:t>luật</a:t>
            </a:r>
            <a:endParaRPr lang="en-US" sz="3600" smtClean="0">
              <a:solidFill>
                <a:schemeClr val="accent3">
                  <a:lumMod val="50000"/>
                </a:schemeClr>
              </a:solidFill>
              <a:latin typeface="Times New Roman" pitchFamily="18" charset="0"/>
              <a:cs typeface="Times New Roman" pitchFamily="18" charset="0"/>
            </a:endParaRPr>
          </a:p>
          <a:p>
            <a:pPr marL="906780" lvl="1" indent="-453390" algn="just">
              <a:lnSpc>
                <a:spcPts val="5460"/>
              </a:lnSpc>
              <a:buFont typeface="Arial"/>
              <a:buChar char="•"/>
            </a:pPr>
            <a:r>
              <a:rPr lang="vi-VN" sz="3600">
                <a:solidFill>
                  <a:schemeClr val="accent3">
                    <a:lumMod val="50000"/>
                  </a:schemeClr>
                </a:solidFill>
                <a:latin typeface="Times New Roman" pitchFamily="18" charset="0"/>
                <a:cs typeface="Times New Roman" pitchFamily="18" charset="0"/>
              </a:rPr>
              <a:t>Xác định được giá bán sản phẩm hợp lý</a:t>
            </a:r>
          </a:p>
          <a:p>
            <a:pPr marL="906780" lvl="1" indent="-453390" algn="just">
              <a:lnSpc>
                <a:spcPts val="5460"/>
              </a:lnSpc>
              <a:buFont typeface="Arial"/>
              <a:buChar char="•"/>
            </a:pPr>
            <a:r>
              <a:rPr lang="vi-VN" sz="3600" smtClean="0">
                <a:solidFill>
                  <a:schemeClr val="accent3">
                    <a:lumMod val="50000"/>
                  </a:schemeClr>
                </a:solidFill>
                <a:latin typeface="Times New Roman" pitchFamily="18" charset="0"/>
                <a:cs typeface="Times New Roman" pitchFamily="18" charset="0"/>
              </a:rPr>
              <a:t>Lựa </a:t>
            </a:r>
            <a:r>
              <a:rPr lang="vi-VN" sz="3600">
                <a:solidFill>
                  <a:schemeClr val="accent3">
                    <a:lumMod val="50000"/>
                  </a:schemeClr>
                </a:solidFill>
                <a:latin typeface="Times New Roman" pitchFamily="18" charset="0"/>
                <a:cs typeface="Times New Roman" pitchFamily="18" charset="0"/>
              </a:rPr>
              <a:t>chọn được kênh tiêu thụ sản phẩm phù </a:t>
            </a:r>
            <a:r>
              <a:rPr lang="vi-VN" sz="3600" smtClean="0">
                <a:solidFill>
                  <a:schemeClr val="accent3">
                    <a:lumMod val="50000"/>
                  </a:schemeClr>
                </a:solidFill>
                <a:latin typeface="Times New Roman" pitchFamily="18" charset="0"/>
                <a:cs typeface="Times New Roman" pitchFamily="18" charset="0"/>
              </a:rPr>
              <a:t>hợp</a:t>
            </a:r>
            <a:endParaRPr lang="en-US" sz="3600" u="none">
              <a:solidFill>
                <a:schemeClr val="accent3">
                  <a:lumMod val="50000"/>
                </a:schemeClr>
              </a:solidFill>
              <a:latin typeface="Times New Roman" pitchFamily="18" charset="0"/>
              <a:cs typeface="Times New Roman" pitchFamily="18" charset="0"/>
            </a:endParaRPr>
          </a:p>
        </p:txBody>
      </p:sp>
      <p:sp>
        <p:nvSpPr>
          <p:cNvPr id="18" name="TextBox 18"/>
          <p:cNvSpPr txBox="1"/>
          <p:nvPr/>
        </p:nvSpPr>
        <p:spPr>
          <a:xfrm>
            <a:off x="3885959" y="-24576"/>
            <a:ext cx="10308262" cy="1076000"/>
          </a:xfrm>
          <a:prstGeom prst="rect">
            <a:avLst/>
          </a:prstGeom>
        </p:spPr>
        <p:txBody>
          <a:bodyPr lIns="0" tIns="0" rIns="0" bIns="0" rtlCol="0" anchor="t">
            <a:spAutoFit/>
          </a:bodyPr>
          <a:lstStyle/>
          <a:p>
            <a:pPr marL="0" lvl="0" indent="0" algn="ctr">
              <a:lnSpc>
                <a:spcPts val="9540"/>
              </a:lnSpc>
              <a:spcBef>
                <a:spcPct val="0"/>
              </a:spcBef>
            </a:pPr>
            <a:r>
              <a:rPr lang="en-US" sz="5400" b="1" u="none" smtClean="0">
                <a:solidFill>
                  <a:srgbClr val="124D24"/>
                </a:solidFill>
                <a:latin typeface="Times New Roman" pitchFamily="18" charset="0"/>
                <a:cs typeface="Times New Roman" pitchFamily="18" charset="0"/>
              </a:rPr>
              <a:t>MỤC TIÊU</a:t>
            </a:r>
            <a:endParaRPr lang="en-US" sz="5400" b="1" u="none">
              <a:solidFill>
                <a:srgbClr val="124D24"/>
              </a:solidFill>
              <a:latin typeface="Times New Roman" pitchFamily="18" charset="0"/>
              <a:cs typeface="Times New Roman" pitchFamily="18" charset="0"/>
            </a:endParaRPr>
          </a:p>
        </p:txBody>
      </p:sp>
      <p:grpSp>
        <p:nvGrpSpPr>
          <p:cNvPr id="19" name="Group 19"/>
          <p:cNvGrpSpPr/>
          <p:nvPr/>
        </p:nvGrpSpPr>
        <p:grpSpPr>
          <a:xfrm rot="-329754">
            <a:off x="793087" y="2141548"/>
            <a:ext cx="1348913" cy="1194163"/>
            <a:chOff x="0" y="0"/>
            <a:chExt cx="1798551" cy="1592218"/>
          </a:xfrm>
        </p:grpSpPr>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768752" y="534295"/>
              <a:ext cx="483263" cy="483263"/>
            </a:xfrm>
            <a:prstGeom prst="rect">
              <a:avLst/>
            </a:prstGeom>
          </p:spPr>
        </p:pic>
        <p:pic>
          <p:nvPicPr>
            <p:cNvPr id="21" name="Picture 21"/>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66961">
              <a:off x="1310628" y="1104295"/>
              <a:ext cx="483263" cy="483263"/>
            </a:xfrm>
            <a:prstGeom prst="rect">
              <a:avLst/>
            </a:prstGeom>
          </p:spPr>
        </p:pic>
        <p:pic>
          <p:nvPicPr>
            <p:cNvPr id="22" name="Picture 2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164109">
              <a:off x="66546" y="66546"/>
              <a:ext cx="483263" cy="483263"/>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30194">
        <p:split orient="vert"/>
      </p:transition>
    </mc:Choice>
    <mc:Fallback xmlns="">
      <p:transition spd="slow" advTm="3019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 calcmode="lin" valueType="num">
                                      <p:cBhvr additive="base">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 calcmode="lin" valueType="num">
                                      <p:cBhvr additive="base">
                                        <p:cTn id="19"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 calcmode="lin" valueType="num">
                                      <p:cBhvr additive="base">
                                        <p:cTn id="25" dur="500" fill="hold"/>
                                        <p:tgtEl>
                                          <p:spTgt spid="1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 calcmode="lin" valueType="num">
                                      <p:cBhvr additive="base">
                                        <p:cTn id="31" dur="500" fill="hold"/>
                                        <p:tgtEl>
                                          <p:spTgt spid="1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xEl>
                                              <p:pRg st="5" end="5"/>
                                            </p:txEl>
                                          </p:spTgt>
                                        </p:tgtEl>
                                        <p:attrNameLst>
                                          <p:attrName>style.visibility</p:attrName>
                                        </p:attrNameLst>
                                      </p:cBhvr>
                                      <p:to>
                                        <p:strVal val="visible"/>
                                      </p:to>
                                    </p:set>
                                    <p:anim calcmode="lin" valueType="num">
                                      <p:cBhvr additive="base">
                                        <p:cTn id="37" dur="500" fill="hold"/>
                                        <p:tgtEl>
                                          <p:spTgt spid="1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xEl>
                                              <p:pRg st="6" end="6"/>
                                            </p:txEl>
                                          </p:spTgt>
                                        </p:tgtEl>
                                        <p:attrNameLst>
                                          <p:attrName>style.visibility</p:attrName>
                                        </p:attrNameLst>
                                      </p:cBhvr>
                                      <p:to>
                                        <p:strVal val="visible"/>
                                      </p:to>
                                    </p:set>
                                    <p:anim calcmode="lin" valueType="num">
                                      <p:cBhvr additive="base">
                                        <p:cTn id="43"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TextBox 2"/>
          <p:cNvSpPr txBox="1"/>
          <p:nvPr/>
        </p:nvSpPr>
        <p:spPr>
          <a:xfrm>
            <a:off x="207241" y="82934"/>
            <a:ext cx="11994284" cy="1200329"/>
          </a:xfrm>
          <a:prstGeom prst="rect">
            <a:avLst/>
          </a:prstGeom>
          <a:noFill/>
        </p:spPr>
        <p:txBody>
          <a:bodyPr wrap="square" rtlCol="0">
            <a:spAutoFit/>
          </a:bodyPr>
          <a:lstStyle/>
          <a:p>
            <a:pPr algn="ctr"/>
            <a:r>
              <a:rPr lang="en-US" sz="3600" b="1" smtClean="0">
                <a:solidFill>
                  <a:schemeClr val="accent1">
                    <a:lumMod val="75000"/>
                  </a:schemeClr>
                </a:solidFill>
                <a:latin typeface="Times New Roman" pitchFamily="18" charset="0"/>
                <a:cs typeface="Times New Roman" pitchFamily="18" charset="0"/>
              </a:rPr>
              <a:t>6</a:t>
            </a:r>
            <a:r>
              <a:rPr lang="x-none" sz="3600" b="1" smtClean="0">
                <a:solidFill>
                  <a:schemeClr val="accent1">
                    <a:lumMod val="75000"/>
                  </a:schemeClr>
                </a:solidFill>
                <a:latin typeface="Times New Roman" pitchFamily="18" charset="0"/>
                <a:cs typeface="Times New Roman" pitchFamily="18" charset="0"/>
              </a:rPr>
              <a:t>. </a:t>
            </a:r>
            <a:r>
              <a:rPr lang="en-US" sz="3600" b="1" smtClean="0">
                <a:solidFill>
                  <a:schemeClr val="accent1">
                    <a:lumMod val="75000"/>
                  </a:schemeClr>
                </a:solidFill>
                <a:latin typeface="Times New Roman" pitchFamily="18" charset="0"/>
                <a:cs typeface="Times New Roman" pitchFamily="18" charset="0"/>
              </a:rPr>
              <a:t>TRUYỀN THÔNG VÀ ỨNG DỤNG CÔNG NGHỆ VÀO </a:t>
            </a:r>
          </a:p>
          <a:p>
            <a:pPr algn="ctr"/>
            <a:r>
              <a:rPr lang="en-US" sz="3600" b="1" smtClean="0">
                <a:solidFill>
                  <a:schemeClr val="accent1">
                    <a:lumMod val="75000"/>
                  </a:schemeClr>
                </a:solidFill>
                <a:latin typeface="Times New Roman" pitchFamily="18" charset="0"/>
                <a:cs typeface="Times New Roman" pitchFamily="18" charset="0"/>
              </a:rPr>
              <a:t>QUẢNG BÁ SẢN PHẨM</a:t>
            </a:r>
            <a:endParaRPr lang="en-US" sz="3600">
              <a:solidFill>
                <a:schemeClr val="accent1">
                  <a:lumMod val="75000"/>
                </a:schemeClr>
              </a:solidFill>
              <a:latin typeface="Times New Roman" pitchFamily="18" charset="0"/>
              <a:cs typeface="Times New Roman" pitchFamily="18" charset="0"/>
            </a:endParaRPr>
          </a:p>
        </p:txBody>
      </p:sp>
      <p:pic>
        <p:nvPicPr>
          <p:cNvPr id="10" name="Picture 9" descr="Trung tâm Xúc tiến Thương mại Bình Thuận"/>
          <p:cNvPicPr/>
          <p:nvPr/>
        </p:nvPicPr>
        <p:blipFill>
          <a:blip r:embed="rId5">
            <a:extLst>
              <a:ext uri="{28A0092B-C50C-407E-A947-70E740481C1C}">
                <a14:useLocalDpi xmlns:a14="http://schemas.microsoft.com/office/drawing/2010/main" val="0"/>
              </a:ext>
            </a:extLst>
          </a:blip>
          <a:srcRect/>
          <a:stretch>
            <a:fillRect/>
          </a:stretch>
        </p:blipFill>
        <p:spPr bwMode="auto">
          <a:xfrm>
            <a:off x="12592050" y="6953250"/>
            <a:ext cx="5695950" cy="3333750"/>
          </a:xfrm>
          <a:prstGeom prst="rect">
            <a:avLst/>
          </a:prstGeom>
          <a:noFill/>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6367463"/>
            <a:ext cx="5267325"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1802238"/>
            <a:ext cx="13045786" cy="4031873"/>
          </a:xfrm>
          <a:prstGeom prst="rect">
            <a:avLst/>
          </a:prstGeom>
          <a:noFill/>
        </p:spPr>
        <p:txBody>
          <a:bodyPr wrap="square" rtlCol="0">
            <a:spAutoFit/>
          </a:bodyPr>
          <a:lstStyle/>
          <a:p>
            <a:r>
              <a:rPr lang="en-US" sz="3200" i="1">
                <a:latin typeface="Times New Roman" pitchFamily="18" charset="0"/>
                <a:cs typeface="Times New Roman" pitchFamily="18" charset="0"/>
              </a:rPr>
              <a:t>* </a:t>
            </a:r>
            <a:r>
              <a:rPr lang="en-US" sz="3200" i="1" smtClean="0">
                <a:latin typeface="Times New Roman" pitchFamily="18" charset="0"/>
                <a:cs typeface="Times New Roman" pitchFamily="18" charset="0"/>
              </a:rPr>
              <a:t>Một số cách </a:t>
            </a:r>
            <a:r>
              <a:rPr lang="en-US" sz="3200" i="1">
                <a:latin typeface="Times New Roman" pitchFamily="18" charset="0"/>
                <a:cs typeface="Times New Roman" pitchFamily="18" charset="0"/>
              </a:rPr>
              <a:t>thức truyền thông, quảng bá sản phẩm:</a:t>
            </a:r>
            <a:endParaRPr lang="en-US" sz="3200">
              <a:latin typeface="Times New Roman" pitchFamily="18" charset="0"/>
              <a:cs typeface="Times New Roman" pitchFamily="18" charset="0"/>
            </a:endParaRPr>
          </a:p>
          <a:p>
            <a:r>
              <a:rPr lang="en-US" sz="3200">
                <a:latin typeface="Times New Roman" pitchFamily="18" charset="0"/>
                <a:cs typeface="Times New Roman" pitchFamily="18" charset="0"/>
              </a:rPr>
              <a:t>- Truyền thông trên báo, đài.</a:t>
            </a:r>
          </a:p>
          <a:p>
            <a:r>
              <a:rPr lang="en-US" sz="3200" smtClean="0">
                <a:latin typeface="Times New Roman" pitchFamily="18" charset="0"/>
                <a:cs typeface="Times New Roman" pitchFamily="18" charset="0"/>
              </a:rPr>
              <a:t>- Truyền </a:t>
            </a:r>
            <a:r>
              <a:rPr lang="en-US" sz="3200">
                <a:latin typeface="Times New Roman" pitchFamily="18" charset="0"/>
                <a:cs typeface="Times New Roman" pitchFamily="18" charset="0"/>
              </a:rPr>
              <a:t>thông, bán hàng trên mạng xã hội </a:t>
            </a:r>
            <a:r>
              <a:rPr lang="en-US" sz="3200" smtClean="0">
                <a:latin typeface="Times New Roman" pitchFamily="18" charset="0"/>
                <a:cs typeface="Times New Roman" pitchFamily="18" charset="0"/>
              </a:rPr>
              <a:t>(zalo, facebook, tiktok, youtube…)</a:t>
            </a:r>
          </a:p>
          <a:p>
            <a:r>
              <a:rPr lang="en-US" sz="3200" smtClean="0">
                <a:latin typeface="Times New Roman" pitchFamily="18" charset="0"/>
                <a:cs typeface="Times New Roman" pitchFamily="18" charset="0"/>
              </a:rPr>
              <a:t>- Lập wesbsite </a:t>
            </a:r>
            <a:r>
              <a:rPr lang="en-US" sz="3200">
                <a:latin typeface="Times New Roman" pitchFamily="18" charset="0"/>
                <a:cs typeface="Times New Roman" pitchFamily="18" charset="0"/>
              </a:rPr>
              <a:t>quảng bá sản </a:t>
            </a:r>
            <a:r>
              <a:rPr lang="en-US" sz="3200" smtClean="0">
                <a:latin typeface="Times New Roman" pitchFamily="18" charset="0"/>
                <a:cs typeface="Times New Roman" pitchFamily="18" charset="0"/>
              </a:rPr>
              <a:t>phẩm và </a:t>
            </a:r>
            <a:r>
              <a:rPr lang="en-US" sz="3200">
                <a:latin typeface="Times New Roman" pitchFamily="18" charset="0"/>
                <a:cs typeface="Times New Roman" pitchFamily="18" charset="0"/>
              </a:rPr>
              <a:t>bán hàng </a:t>
            </a:r>
            <a:endParaRPr lang="en-US" sz="3200" smtClean="0">
              <a:latin typeface="Times New Roman" pitchFamily="18" charset="0"/>
              <a:cs typeface="Times New Roman" pitchFamily="18" charset="0"/>
            </a:endParaRPr>
          </a:p>
          <a:p>
            <a:r>
              <a:rPr lang="en-US" sz="3200" smtClean="0">
                <a:latin typeface="Times New Roman" pitchFamily="18" charset="0"/>
                <a:cs typeface="Times New Roman" pitchFamily="18" charset="0"/>
              </a:rPr>
              <a:t>- Kết </a:t>
            </a:r>
            <a:r>
              <a:rPr lang="en-US" sz="3200">
                <a:latin typeface="Times New Roman" pitchFamily="18" charset="0"/>
                <a:cs typeface="Times New Roman" pitchFamily="18" charset="0"/>
              </a:rPr>
              <a:t>nối các sàn thương mại điện tử </a:t>
            </a:r>
            <a:r>
              <a:rPr lang="en-US" sz="3200" smtClean="0">
                <a:latin typeface="Times New Roman" pitchFamily="18" charset="0"/>
                <a:cs typeface="Times New Roman" pitchFamily="18" charset="0"/>
              </a:rPr>
              <a:t>để </a:t>
            </a:r>
            <a:r>
              <a:rPr lang="en-US" sz="3200">
                <a:latin typeface="Times New Roman" pitchFamily="18" charset="0"/>
                <a:cs typeface="Times New Roman" pitchFamily="18" charset="0"/>
              </a:rPr>
              <a:t>bán </a:t>
            </a:r>
            <a:r>
              <a:rPr lang="en-US" sz="3200" smtClean="0">
                <a:latin typeface="Times New Roman" pitchFamily="18" charset="0"/>
                <a:cs typeface="Times New Roman" pitchFamily="18" charset="0"/>
              </a:rPr>
              <a:t>hàng (sendo, voso.vn, postmart.vn,…)</a:t>
            </a:r>
          </a:p>
          <a:p>
            <a:r>
              <a:rPr lang="en-US" sz="3200" smtClean="0">
                <a:latin typeface="Times New Roman" pitchFamily="18" charset="0"/>
                <a:cs typeface="Times New Roman" pitchFamily="18" charset="0"/>
              </a:rPr>
              <a:t>- Hội </a:t>
            </a:r>
            <a:r>
              <a:rPr lang="en-US" sz="3200">
                <a:latin typeface="Times New Roman" pitchFamily="18" charset="0"/>
                <a:cs typeface="Times New Roman" pitchFamily="18" charset="0"/>
              </a:rPr>
              <a:t>chợ, triển lãm hàng nông sản; liên kết </a:t>
            </a:r>
            <a:r>
              <a:rPr lang="en-US" sz="3200" smtClean="0">
                <a:latin typeface="Times New Roman" pitchFamily="18" charset="0"/>
                <a:cs typeface="Times New Roman" pitchFamily="18" charset="0"/>
              </a:rPr>
              <a:t>cung cầu</a:t>
            </a:r>
            <a:endParaRPr lang="en-US" sz="3200">
              <a:latin typeface="Times New Roman" pitchFamily="18" charset="0"/>
              <a:cs typeface="Times New Roman" pitchFamily="18" charset="0"/>
            </a:endParaRPr>
          </a:p>
          <a:p>
            <a:pPr marL="457200" indent="-457200">
              <a:buFontTx/>
              <a:buChar char="-"/>
            </a:pPr>
            <a:endParaRPr lang="en-US" sz="3200">
              <a:latin typeface="Times New Roman" pitchFamily="18" charset="0"/>
              <a:cs typeface="Times New Roman" pitchFamily="18" charset="0"/>
            </a:endParaRPr>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091888"/>
            <a:ext cx="6539635" cy="41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8"/>
          <a:stretch>
            <a:fillRect/>
          </a:stretch>
        </p:blipFill>
        <p:spPr>
          <a:xfrm>
            <a:off x="13406466" y="40640"/>
            <a:ext cx="4881534" cy="3031949"/>
          </a:xfrm>
          <a:prstGeom prst="rect">
            <a:avLst/>
          </a:prstGeom>
        </p:spPr>
      </p:pic>
      <p:pic>
        <p:nvPicPr>
          <p:cNvPr id="9" name="Picture 8" descr="D:\CONG VIEC KHAC\TOT-HTX\HINH ANH\bai 3\3.18.png"/>
          <p:cNvPicPr/>
          <p:nvPr/>
        </p:nvPicPr>
        <p:blipFill rotWithShape="1">
          <a:blip r:embed="rId9">
            <a:extLst>
              <a:ext uri="{28A0092B-C50C-407E-A947-70E740481C1C}">
                <a14:useLocalDpi xmlns:a14="http://schemas.microsoft.com/office/drawing/2010/main" val="0"/>
              </a:ext>
            </a:extLst>
          </a:blip>
          <a:srcRect l="12733" r="13021"/>
          <a:stretch/>
        </p:blipFill>
        <p:spPr bwMode="auto">
          <a:xfrm>
            <a:off x="13344352" y="2010474"/>
            <a:ext cx="4895850" cy="4840032"/>
          </a:xfrm>
          <a:prstGeom prst="rect">
            <a:avLst/>
          </a:prstGeom>
          <a:noFill/>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25390013"/>
      </p:ext>
    </p:extLst>
  </p:cSld>
  <p:clrMapOvr>
    <a:masterClrMapping/>
  </p:clrMapOvr>
  <mc:AlternateContent xmlns:mc="http://schemas.openxmlformats.org/markup-compatibility/2006" xmlns:p14="http://schemas.microsoft.com/office/powerpoint/2010/main">
    <mc:Choice Requires="p14">
      <p:transition spd="slow" p14:dur="2000" advTm="65199"/>
    </mc:Choice>
    <mc:Fallback xmlns="">
      <p:transition spd="slow" advTm="65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down)">
                                      <p:cBhvr>
                                        <p:cTn id="30" dur="580">
                                          <p:stCondLst>
                                            <p:cond delay="0"/>
                                          </p:stCondLst>
                                        </p:cTn>
                                        <p:tgtEl>
                                          <p:spTgt spid="4">
                                            <p:txEl>
                                              <p:pRg st="1" end="1"/>
                                            </p:txEl>
                                          </p:spTgt>
                                        </p:tgtEl>
                                      </p:cBhvr>
                                    </p:animEffect>
                                    <p:anim calcmode="lin" valueType="num">
                                      <p:cBhvr>
                                        <p:cTn id="31"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xEl>
                                              <p:pRg st="1" end="1"/>
                                            </p:txEl>
                                          </p:spTgt>
                                        </p:tgtEl>
                                      </p:cBhvr>
                                      <p:to x="100000" y="60000"/>
                                    </p:animScale>
                                    <p:animScale>
                                      <p:cBhvr>
                                        <p:cTn id="37" dur="166" decel="50000">
                                          <p:stCondLst>
                                            <p:cond delay="676"/>
                                          </p:stCondLst>
                                        </p:cTn>
                                        <p:tgtEl>
                                          <p:spTgt spid="4">
                                            <p:txEl>
                                              <p:pRg st="1" end="1"/>
                                            </p:txEl>
                                          </p:spTgt>
                                        </p:tgtEl>
                                      </p:cBhvr>
                                      <p:to x="100000" y="100000"/>
                                    </p:animScale>
                                    <p:animScale>
                                      <p:cBhvr>
                                        <p:cTn id="38" dur="26">
                                          <p:stCondLst>
                                            <p:cond delay="1312"/>
                                          </p:stCondLst>
                                        </p:cTn>
                                        <p:tgtEl>
                                          <p:spTgt spid="4">
                                            <p:txEl>
                                              <p:pRg st="1" end="1"/>
                                            </p:txEl>
                                          </p:spTgt>
                                        </p:tgtEl>
                                      </p:cBhvr>
                                      <p:to x="100000" y="80000"/>
                                    </p:animScale>
                                    <p:animScale>
                                      <p:cBhvr>
                                        <p:cTn id="39" dur="166" decel="50000">
                                          <p:stCondLst>
                                            <p:cond delay="1338"/>
                                          </p:stCondLst>
                                        </p:cTn>
                                        <p:tgtEl>
                                          <p:spTgt spid="4">
                                            <p:txEl>
                                              <p:pRg st="1" end="1"/>
                                            </p:txEl>
                                          </p:spTgt>
                                        </p:tgtEl>
                                      </p:cBhvr>
                                      <p:to x="100000" y="100000"/>
                                    </p:animScale>
                                    <p:animScale>
                                      <p:cBhvr>
                                        <p:cTn id="40" dur="26">
                                          <p:stCondLst>
                                            <p:cond delay="1642"/>
                                          </p:stCondLst>
                                        </p:cTn>
                                        <p:tgtEl>
                                          <p:spTgt spid="4">
                                            <p:txEl>
                                              <p:pRg st="1" end="1"/>
                                            </p:txEl>
                                          </p:spTgt>
                                        </p:tgtEl>
                                      </p:cBhvr>
                                      <p:to x="100000" y="90000"/>
                                    </p:animScale>
                                    <p:animScale>
                                      <p:cBhvr>
                                        <p:cTn id="41" dur="166" decel="50000">
                                          <p:stCondLst>
                                            <p:cond delay="1668"/>
                                          </p:stCondLst>
                                        </p:cTn>
                                        <p:tgtEl>
                                          <p:spTgt spid="4">
                                            <p:txEl>
                                              <p:pRg st="1" end="1"/>
                                            </p:txEl>
                                          </p:spTgt>
                                        </p:tgtEl>
                                      </p:cBhvr>
                                      <p:to x="100000" y="100000"/>
                                    </p:animScale>
                                    <p:animScale>
                                      <p:cBhvr>
                                        <p:cTn id="42" dur="26">
                                          <p:stCondLst>
                                            <p:cond delay="1808"/>
                                          </p:stCondLst>
                                        </p:cTn>
                                        <p:tgtEl>
                                          <p:spTgt spid="4">
                                            <p:txEl>
                                              <p:pRg st="1" end="1"/>
                                            </p:txEl>
                                          </p:spTgt>
                                        </p:tgtEl>
                                      </p:cBhvr>
                                      <p:to x="100000" y="95000"/>
                                    </p:animScale>
                                    <p:animScale>
                                      <p:cBhvr>
                                        <p:cTn id="43" dur="166" decel="50000">
                                          <p:stCondLst>
                                            <p:cond delay="1834"/>
                                          </p:stCondLst>
                                        </p:cTn>
                                        <p:tgtEl>
                                          <p:spTgt spid="4">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wipe(down)">
                                      <p:cBhvr>
                                        <p:cTn id="48" dur="580">
                                          <p:stCondLst>
                                            <p:cond delay="0"/>
                                          </p:stCondLst>
                                        </p:cTn>
                                        <p:tgtEl>
                                          <p:spTgt spid="4">
                                            <p:txEl>
                                              <p:pRg st="2" end="2"/>
                                            </p:txEl>
                                          </p:spTgt>
                                        </p:tgtEl>
                                      </p:cBhvr>
                                    </p:animEffect>
                                    <p:anim calcmode="lin" valueType="num">
                                      <p:cBhvr>
                                        <p:cTn id="49"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xEl>
                                              <p:pRg st="2" end="2"/>
                                            </p:txEl>
                                          </p:spTgt>
                                        </p:tgtEl>
                                      </p:cBhvr>
                                      <p:to x="100000" y="60000"/>
                                    </p:animScale>
                                    <p:animScale>
                                      <p:cBhvr>
                                        <p:cTn id="55" dur="166" decel="50000">
                                          <p:stCondLst>
                                            <p:cond delay="676"/>
                                          </p:stCondLst>
                                        </p:cTn>
                                        <p:tgtEl>
                                          <p:spTgt spid="4">
                                            <p:txEl>
                                              <p:pRg st="2" end="2"/>
                                            </p:txEl>
                                          </p:spTgt>
                                        </p:tgtEl>
                                      </p:cBhvr>
                                      <p:to x="100000" y="100000"/>
                                    </p:animScale>
                                    <p:animScale>
                                      <p:cBhvr>
                                        <p:cTn id="56" dur="26">
                                          <p:stCondLst>
                                            <p:cond delay="1312"/>
                                          </p:stCondLst>
                                        </p:cTn>
                                        <p:tgtEl>
                                          <p:spTgt spid="4">
                                            <p:txEl>
                                              <p:pRg st="2" end="2"/>
                                            </p:txEl>
                                          </p:spTgt>
                                        </p:tgtEl>
                                      </p:cBhvr>
                                      <p:to x="100000" y="80000"/>
                                    </p:animScale>
                                    <p:animScale>
                                      <p:cBhvr>
                                        <p:cTn id="57" dur="166" decel="50000">
                                          <p:stCondLst>
                                            <p:cond delay="1338"/>
                                          </p:stCondLst>
                                        </p:cTn>
                                        <p:tgtEl>
                                          <p:spTgt spid="4">
                                            <p:txEl>
                                              <p:pRg st="2" end="2"/>
                                            </p:txEl>
                                          </p:spTgt>
                                        </p:tgtEl>
                                      </p:cBhvr>
                                      <p:to x="100000" y="100000"/>
                                    </p:animScale>
                                    <p:animScale>
                                      <p:cBhvr>
                                        <p:cTn id="58" dur="26">
                                          <p:stCondLst>
                                            <p:cond delay="1642"/>
                                          </p:stCondLst>
                                        </p:cTn>
                                        <p:tgtEl>
                                          <p:spTgt spid="4">
                                            <p:txEl>
                                              <p:pRg st="2" end="2"/>
                                            </p:txEl>
                                          </p:spTgt>
                                        </p:tgtEl>
                                      </p:cBhvr>
                                      <p:to x="100000" y="90000"/>
                                    </p:animScale>
                                    <p:animScale>
                                      <p:cBhvr>
                                        <p:cTn id="59" dur="166" decel="50000">
                                          <p:stCondLst>
                                            <p:cond delay="1668"/>
                                          </p:stCondLst>
                                        </p:cTn>
                                        <p:tgtEl>
                                          <p:spTgt spid="4">
                                            <p:txEl>
                                              <p:pRg st="2" end="2"/>
                                            </p:txEl>
                                          </p:spTgt>
                                        </p:tgtEl>
                                      </p:cBhvr>
                                      <p:to x="100000" y="100000"/>
                                    </p:animScale>
                                    <p:animScale>
                                      <p:cBhvr>
                                        <p:cTn id="60" dur="26">
                                          <p:stCondLst>
                                            <p:cond delay="1808"/>
                                          </p:stCondLst>
                                        </p:cTn>
                                        <p:tgtEl>
                                          <p:spTgt spid="4">
                                            <p:txEl>
                                              <p:pRg st="2" end="2"/>
                                            </p:txEl>
                                          </p:spTgt>
                                        </p:tgtEl>
                                      </p:cBhvr>
                                      <p:to x="100000" y="95000"/>
                                    </p:animScale>
                                    <p:animScale>
                                      <p:cBhvr>
                                        <p:cTn id="61" dur="166" decel="50000">
                                          <p:stCondLst>
                                            <p:cond delay="1834"/>
                                          </p:stCondLst>
                                        </p:cTn>
                                        <p:tgtEl>
                                          <p:spTgt spid="4">
                                            <p:txEl>
                                              <p:pRg st="2" end="2"/>
                                            </p:txEl>
                                          </p:spTgt>
                                        </p:tgtEl>
                                      </p:cBhvr>
                                      <p:to x="100000" y="100000"/>
                                    </p:animScale>
                                  </p:childTnLst>
                                </p:cTn>
                              </p:par>
                            </p:childTnLst>
                          </p:cTn>
                        </p:par>
                        <p:par>
                          <p:cTn id="62" fill="hold">
                            <p:stCondLst>
                              <p:cond delay="2000"/>
                            </p:stCondLst>
                            <p:childTnLst>
                              <p:par>
                                <p:cTn id="63" presetID="22" presetClass="entr" presetSubtype="4"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wipe(down)">
                                      <p:cBhvr>
                                        <p:cTn id="70" dur="580">
                                          <p:stCondLst>
                                            <p:cond delay="0"/>
                                          </p:stCondLst>
                                        </p:cTn>
                                        <p:tgtEl>
                                          <p:spTgt spid="4">
                                            <p:txEl>
                                              <p:pRg st="3" end="3"/>
                                            </p:txEl>
                                          </p:spTgt>
                                        </p:tgtEl>
                                      </p:cBhvr>
                                    </p:animEffect>
                                    <p:anim calcmode="lin" valueType="num">
                                      <p:cBhvr>
                                        <p:cTn id="71"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4">
                                            <p:txEl>
                                              <p:pRg st="3" end="3"/>
                                            </p:txEl>
                                          </p:spTgt>
                                        </p:tgtEl>
                                      </p:cBhvr>
                                      <p:to x="100000" y="60000"/>
                                    </p:animScale>
                                    <p:animScale>
                                      <p:cBhvr>
                                        <p:cTn id="77" dur="166" decel="50000">
                                          <p:stCondLst>
                                            <p:cond delay="676"/>
                                          </p:stCondLst>
                                        </p:cTn>
                                        <p:tgtEl>
                                          <p:spTgt spid="4">
                                            <p:txEl>
                                              <p:pRg st="3" end="3"/>
                                            </p:txEl>
                                          </p:spTgt>
                                        </p:tgtEl>
                                      </p:cBhvr>
                                      <p:to x="100000" y="100000"/>
                                    </p:animScale>
                                    <p:animScale>
                                      <p:cBhvr>
                                        <p:cTn id="78" dur="26">
                                          <p:stCondLst>
                                            <p:cond delay="1312"/>
                                          </p:stCondLst>
                                        </p:cTn>
                                        <p:tgtEl>
                                          <p:spTgt spid="4">
                                            <p:txEl>
                                              <p:pRg st="3" end="3"/>
                                            </p:txEl>
                                          </p:spTgt>
                                        </p:tgtEl>
                                      </p:cBhvr>
                                      <p:to x="100000" y="80000"/>
                                    </p:animScale>
                                    <p:animScale>
                                      <p:cBhvr>
                                        <p:cTn id="79" dur="166" decel="50000">
                                          <p:stCondLst>
                                            <p:cond delay="1338"/>
                                          </p:stCondLst>
                                        </p:cTn>
                                        <p:tgtEl>
                                          <p:spTgt spid="4">
                                            <p:txEl>
                                              <p:pRg st="3" end="3"/>
                                            </p:txEl>
                                          </p:spTgt>
                                        </p:tgtEl>
                                      </p:cBhvr>
                                      <p:to x="100000" y="100000"/>
                                    </p:animScale>
                                    <p:animScale>
                                      <p:cBhvr>
                                        <p:cTn id="80" dur="26">
                                          <p:stCondLst>
                                            <p:cond delay="1642"/>
                                          </p:stCondLst>
                                        </p:cTn>
                                        <p:tgtEl>
                                          <p:spTgt spid="4">
                                            <p:txEl>
                                              <p:pRg st="3" end="3"/>
                                            </p:txEl>
                                          </p:spTgt>
                                        </p:tgtEl>
                                      </p:cBhvr>
                                      <p:to x="100000" y="90000"/>
                                    </p:animScale>
                                    <p:animScale>
                                      <p:cBhvr>
                                        <p:cTn id="81" dur="166" decel="50000">
                                          <p:stCondLst>
                                            <p:cond delay="1668"/>
                                          </p:stCondLst>
                                        </p:cTn>
                                        <p:tgtEl>
                                          <p:spTgt spid="4">
                                            <p:txEl>
                                              <p:pRg st="3" end="3"/>
                                            </p:txEl>
                                          </p:spTgt>
                                        </p:tgtEl>
                                      </p:cBhvr>
                                      <p:to x="100000" y="100000"/>
                                    </p:animScale>
                                    <p:animScale>
                                      <p:cBhvr>
                                        <p:cTn id="82" dur="26">
                                          <p:stCondLst>
                                            <p:cond delay="1808"/>
                                          </p:stCondLst>
                                        </p:cTn>
                                        <p:tgtEl>
                                          <p:spTgt spid="4">
                                            <p:txEl>
                                              <p:pRg st="3" end="3"/>
                                            </p:txEl>
                                          </p:spTgt>
                                        </p:tgtEl>
                                      </p:cBhvr>
                                      <p:to x="100000" y="95000"/>
                                    </p:animScale>
                                    <p:animScale>
                                      <p:cBhvr>
                                        <p:cTn id="83" dur="166" decel="50000">
                                          <p:stCondLst>
                                            <p:cond delay="1834"/>
                                          </p:stCondLst>
                                        </p:cTn>
                                        <p:tgtEl>
                                          <p:spTgt spid="4">
                                            <p:txEl>
                                              <p:pRg st="3" end="3"/>
                                            </p:txEl>
                                          </p:spTgt>
                                        </p:tgtEl>
                                      </p:cBhvr>
                                      <p:to x="100000" y="100000"/>
                                    </p:animScale>
                                  </p:childTnLst>
                                </p:cTn>
                              </p:par>
                            </p:childTnLst>
                          </p:cTn>
                        </p:par>
                        <p:par>
                          <p:cTn id="84" fill="hold">
                            <p:stCondLst>
                              <p:cond delay="2000"/>
                            </p:stCondLst>
                            <p:childTnLst>
                              <p:par>
                                <p:cTn id="85" presetID="22" presetClass="entr" presetSubtype="4" fill="hold" nodeType="afterEffect">
                                  <p:stCondLst>
                                    <p:cond delay="0"/>
                                  </p:stCondLst>
                                  <p:childTnLst>
                                    <p:set>
                                      <p:cBhvr>
                                        <p:cTn id="86" dur="1" fill="hold">
                                          <p:stCondLst>
                                            <p:cond delay="0"/>
                                          </p:stCondLst>
                                        </p:cTn>
                                        <p:tgtEl>
                                          <p:spTgt spid="2050"/>
                                        </p:tgtEl>
                                        <p:attrNameLst>
                                          <p:attrName>style.visibility</p:attrName>
                                        </p:attrNameLst>
                                      </p:cBhvr>
                                      <p:to>
                                        <p:strVal val="visible"/>
                                      </p:to>
                                    </p:set>
                                    <p:animEffect transition="in" filter="wipe(down)">
                                      <p:cBhvr>
                                        <p:cTn id="87" dur="500"/>
                                        <p:tgtEl>
                                          <p:spTgt spid="2050"/>
                                        </p:tgtEl>
                                      </p:cBhvr>
                                    </p:animEffect>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4">
                                            <p:txEl>
                                              <p:pRg st="4" end="4"/>
                                            </p:txEl>
                                          </p:spTgt>
                                        </p:tgtEl>
                                        <p:attrNameLst>
                                          <p:attrName>style.visibility</p:attrName>
                                        </p:attrNameLst>
                                      </p:cBhvr>
                                      <p:to>
                                        <p:strVal val="visible"/>
                                      </p:to>
                                    </p:set>
                                    <p:animEffect transition="in" filter="wipe(down)">
                                      <p:cBhvr>
                                        <p:cTn id="92" dur="580">
                                          <p:stCondLst>
                                            <p:cond delay="0"/>
                                          </p:stCondLst>
                                        </p:cTn>
                                        <p:tgtEl>
                                          <p:spTgt spid="4">
                                            <p:txEl>
                                              <p:pRg st="4" end="4"/>
                                            </p:txEl>
                                          </p:spTgt>
                                        </p:tgtEl>
                                      </p:cBhvr>
                                    </p:animEffect>
                                    <p:anim calcmode="lin" valueType="num">
                                      <p:cBhvr>
                                        <p:cTn id="9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4">
                                            <p:txEl>
                                              <p:pRg st="4" end="4"/>
                                            </p:txEl>
                                          </p:spTgt>
                                        </p:tgtEl>
                                      </p:cBhvr>
                                      <p:to x="100000" y="60000"/>
                                    </p:animScale>
                                    <p:animScale>
                                      <p:cBhvr>
                                        <p:cTn id="99" dur="166" decel="50000">
                                          <p:stCondLst>
                                            <p:cond delay="676"/>
                                          </p:stCondLst>
                                        </p:cTn>
                                        <p:tgtEl>
                                          <p:spTgt spid="4">
                                            <p:txEl>
                                              <p:pRg st="4" end="4"/>
                                            </p:txEl>
                                          </p:spTgt>
                                        </p:tgtEl>
                                      </p:cBhvr>
                                      <p:to x="100000" y="100000"/>
                                    </p:animScale>
                                    <p:animScale>
                                      <p:cBhvr>
                                        <p:cTn id="100" dur="26">
                                          <p:stCondLst>
                                            <p:cond delay="1312"/>
                                          </p:stCondLst>
                                        </p:cTn>
                                        <p:tgtEl>
                                          <p:spTgt spid="4">
                                            <p:txEl>
                                              <p:pRg st="4" end="4"/>
                                            </p:txEl>
                                          </p:spTgt>
                                        </p:tgtEl>
                                      </p:cBhvr>
                                      <p:to x="100000" y="80000"/>
                                    </p:animScale>
                                    <p:animScale>
                                      <p:cBhvr>
                                        <p:cTn id="101" dur="166" decel="50000">
                                          <p:stCondLst>
                                            <p:cond delay="1338"/>
                                          </p:stCondLst>
                                        </p:cTn>
                                        <p:tgtEl>
                                          <p:spTgt spid="4">
                                            <p:txEl>
                                              <p:pRg st="4" end="4"/>
                                            </p:txEl>
                                          </p:spTgt>
                                        </p:tgtEl>
                                      </p:cBhvr>
                                      <p:to x="100000" y="100000"/>
                                    </p:animScale>
                                    <p:animScale>
                                      <p:cBhvr>
                                        <p:cTn id="102" dur="26">
                                          <p:stCondLst>
                                            <p:cond delay="1642"/>
                                          </p:stCondLst>
                                        </p:cTn>
                                        <p:tgtEl>
                                          <p:spTgt spid="4">
                                            <p:txEl>
                                              <p:pRg st="4" end="4"/>
                                            </p:txEl>
                                          </p:spTgt>
                                        </p:tgtEl>
                                      </p:cBhvr>
                                      <p:to x="100000" y="90000"/>
                                    </p:animScale>
                                    <p:animScale>
                                      <p:cBhvr>
                                        <p:cTn id="103" dur="166" decel="50000">
                                          <p:stCondLst>
                                            <p:cond delay="1668"/>
                                          </p:stCondLst>
                                        </p:cTn>
                                        <p:tgtEl>
                                          <p:spTgt spid="4">
                                            <p:txEl>
                                              <p:pRg st="4" end="4"/>
                                            </p:txEl>
                                          </p:spTgt>
                                        </p:tgtEl>
                                      </p:cBhvr>
                                      <p:to x="100000" y="100000"/>
                                    </p:animScale>
                                    <p:animScale>
                                      <p:cBhvr>
                                        <p:cTn id="104" dur="26">
                                          <p:stCondLst>
                                            <p:cond delay="1808"/>
                                          </p:stCondLst>
                                        </p:cTn>
                                        <p:tgtEl>
                                          <p:spTgt spid="4">
                                            <p:txEl>
                                              <p:pRg st="4" end="4"/>
                                            </p:txEl>
                                          </p:spTgt>
                                        </p:tgtEl>
                                      </p:cBhvr>
                                      <p:to x="100000" y="95000"/>
                                    </p:animScale>
                                    <p:animScale>
                                      <p:cBhvr>
                                        <p:cTn id="105" dur="166" decel="50000">
                                          <p:stCondLst>
                                            <p:cond delay="1834"/>
                                          </p:stCondLst>
                                        </p:cTn>
                                        <p:tgtEl>
                                          <p:spTgt spid="4">
                                            <p:txEl>
                                              <p:pRg st="4" end="4"/>
                                            </p:txEl>
                                          </p:spTgt>
                                        </p:tgtEl>
                                      </p:cBhvr>
                                      <p:to x="100000" y="100000"/>
                                    </p:animScale>
                                  </p:childTnLst>
                                </p:cTn>
                              </p:par>
                            </p:childTnLst>
                          </p:cTn>
                        </p:par>
                        <p:par>
                          <p:cTn id="106" fill="hold">
                            <p:stCondLst>
                              <p:cond delay="2000"/>
                            </p:stCondLst>
                            <p:childTnLst>
                              <p:par>
                                <p:cTn id="107" presetID="22" presetClass="entr" presetSubtype="4" fill="hold" nodeType="after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down)">
                                      <p:cBhvr>
                                        <p:cTn id="109" dur="500"/>
                                        <p:tgtEl>
                                          <p:spTgt spid="9"/>
                                        </p:tgtEl>
                                      </p:cBhvr>
                                    </p:animEffect>
                                  </p:childTnLst>
                                </p:cTn>
                              </p:par>
                              <p:par>
                                <p:cTn id="110" presetID="53" presetClass="exit" presetSubtype="32" fill="hold" nodeType="withEffect">
                                  <p:stCondLst>
                                    <p:cond delay="0"/>
                                  </p:stCondLst>
                                  <p:childTnLst>
                                    <p:anim calcmode="lin" valueType="num">
                                      <p:cBhvr>
                                        <p:cTn id="111" dur="500"/>
                                        <p:tgtEl>
                                          <p:spTgt spid="5"/>
                                        </p:tgtEl>
                                        <p:attrNameLst>
                                          <p:attrName>ppt_w</p:attrName>
                                        </p:attrNameLst>
                                      </p:cBhvr>
                                      <p:tavLst>
                                        <p:tav tm="0">
                                          <p:val>
                                            <p:strVal val="ppt_w"/>
                                          </p:val>
                                        </p:tav>
                                        <p:tav tm="100000">
                                          <p:val>
                                            <p:fltVal val="0"/>
                                          </p:val>
                                        </p:tav>
                                      </p:tavLst>
                                    </p:anim>
                                    <p:anim calcmode="lin" valueType="num">
                                      <p:cBhvr>
                                        <p:cTn id="112" dur="500"/>
                                        <p:tgtEl>
                                          <p:spTgt spid="5"/>
                                        </p:tgtEl>
                                        <p:attrNameLst>
                                          <p:attrName>ppt_h</p:attrName>
                                        </p:attrNameLst>
                                      </p:cBhvr>
                                      <p:tavLst>
                                        <p:tav tm="0">
                                          <p:val>
                                            <p:strVal val="ppt_h"/>
                                          </p:val>
                                        </p:tav>
                                        <p:tav tm="100000">
                                          <p:val>
                                            <p:fltVal val="0"/>
                                          </p:val>
                                        </p:tav>
                                      </p:tavLst>
                                    </p:anim>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6" presetClass="entr" presetSubtype="0" fill="hold" nodeType="clickEffect">
                                  <p:stCondLst>
                                    <p:cond delay="0"/>
                                  </p:stCondLst>
                                  <p:childTnLst>
                                    <p:set>
                                      <p:cBhvr>
                                        <p:cTn id="118" dur="1" fill="hold">
                                          <p:stCondLst>
                                            <p:cond delay="0"/>
                                          </p:stCondLst>
                                        </p:cTn>
                                        <p:tgtEl>
                                          <p:spTgt spid="4">
                                            <p:txEl>
                                              <p:pRg st="5" end="5"/>
                                            </p:txEl>
                                          </p:spTgt>
                                        </p:tgtEl>
                                        <p:attrNameLst>
                                          <p:attrName>style.visibility</p:attrName>
                                        </p:attrNameLst>
                                      </p:cBhvr>
                                      <p:to>
                                        <p:strVal val="visible"/>
                                      </p:to>
                                    </p:set>
                                    <p:animEffect transition="in" filter="wipe(down)">
                                      <p:cBhvr>
                                        <p:cTn id="119" dur="580">
                                          <p:stCondLst>
                                            <p:cond delay="0"/>
                                          </p:stCondLst>
                                        </p:cTn>
                                        <p:tgtEl>
                                          <p:spTgt spid="4">
                                            <p:txEl>
                                              <p:pRg st="5" end="5"/>
                                            </p:txEl>
                                          </p:spTgt>
                                        </p:tgtEl>
                                      </p:cBhvr>
                                    </p:animEffect>
                                    <p:anim calcmode="lin" valueType="num">
                                      <p:cBhvr>
                                        <p:cTn id="120"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4">
                                            <p:txEl>
                                              <p:pRg st="5" end="5"/>
                                            </p:txEl>
                                          </p:spTgt>
                                        </p:tgtEl>
                                      </p:cBhvr>
                                      <p:to x="100000" y="60000"/>
                                    </p:animScale>
                                    <p:animScale>
                                      <p:cBhvr>
                                        <p:cTn id="126" dur="166" decel="50000">
                                          <p:stCondLst>
                                            <p:cond delay="676"/>
                                          </p:stCondLst>
                                        </p:cTn>
                                        <p:tgtEl>
                                          <p:spTgt spid="4">
                                            <p:txEl>
                                              <p:pRg st="5" end="5"/>
                                            </p:txEl>
                                          </p:spTgt>
                                        </p:tgtEl>
                                      </p:cBhvr>
                                      <p:to x="100000" y="100000"/>
                                    </p:animScale>
                                    <p:animScale>
                                      <p:cBhvr>
                                        <p:cTn id="127" dur="26">
                                          <p:stCondLst>
                                            <p:cond delay="1312"/>
                                          </p:stCondLst>
                                        </p:cTn>
                                        <p:tgtEl>
                                          <p:spTgt spid="4">
                                            <p:txEl>
                                              <p:pRg st="5" end="5"/>
                                            </p:txEl>
                                          </p:spTgt>
                                        </p:tgtEl>
                                      </p:cBhvr>
                                      <p:to x="100000" y="80000"/>
                                    </p:animScale>
                                    <p:animScale>
                                      <p:cBhvr>
                                        <p:cTn id="128" dur="166" decel="50000">
                                          <p:stCondLst>
                                            <p:cond delay="1338"/>
                                          </p:stCondLst>
                                        </p:cTn>
                                        <p:tgtEl>
                                          <p:spTgt spid="4">
                                            <p:txEl>
                                              <p:pRg st="5" end="5"/>
                                            </p:txEl>
                                          </p:spTgt>
                                        </p:tgtEl>
                                      </p:cBhvr>
                                      <p:to x="100000" y="100000"/>
                                    </p:animScale>
                                    <p:animScale>
                                      <p:cBhvr>
                                        <p:cTn id="129" dur="26">
                                          <p:stCondLst>
                                            <p:cond delay="1642"/>
                                          </p:stCondLst>
                                        </p:cTn>
                                        <p:tgtEl>
                                          <p:spTgt spid="4">
                                            <p:txEl>
                                              <p:pRg st="5" end="5"/>
                                            </p:txEl>
                                          </p:spTgt>
                                        </p:tgtEl>
                                      </p:cBhvr>
                                      <p:to x="100000" y="90000"/>
                                    </p:animScale>
                                    <p:animScale>
                                      <p:cBhvr>
                                        <p:cTn id="130" dur="166" decel="50000">
                                          <p:stCondLst>
                                            <p:cond delay="1668"/>
                                          </p:stCondLst>
                                        </p:cTn>
                                        <p:tgtEl>
                                          <p:spTgt spid="4">
                                            <p:txEl>
                                              <p:pRg st="5" end="5"/>
                                            </p:txEl>
                                          </p:spTgt>
                                        </p:tgtEl>
                                      </p:cBhvr>
                                      <p:to x="100000" y="100000"/>
                                    </p:animScale>
                                    <p:animScale>
                                      <p:cBhvr>
                                        <p:cTn id="131" dur="26">
                                          <p:stCondLst>
                                            <p:cond delay="1808"/>
                                          </p:stCondLst>
                                        </p:cTn>
                                        <p:tgtEl>
                                          <p:spTgt spid="4">
                                            <p:txEl>
                                              <p:pRg st="5" end="5"/>
                                            </p:txEl>
                                          </p:spTgt>
                                        </p:tgtEl>
                                      </p:cBhvr>
                                      <p:to x="100000" y="95000"/>
                                    </p:animScale>
                                    <p:animScale>
                                      <p:cBhvr>
                                        <p:cTn id="132" dur="166" decel="50000">
                                          <p:stCondLst>
                                            <p:cond delay="1834"/>
                                          </p:stCondLst>
                                        </p:cTn>
                                        <p:tgtEl>
                                          <p:spTgt spid="4">
                                            <p:txEl>
                                              <p:pRg st="5" end="5"/>
                                            </p:txEl>
                                          </p:spTgt>
                                        </p:tgtEl>
                                      </p:cBhvr>
                                      <p:to x="100000" y="100000"/>
                                    </p:animScale>
                                  </p:childTnLst>
                                </p:cTn>
                              </p:par>
                            </p:childTnLst>
                          </p:cTn>
                        </p:par>
                        <p:par>
                          <p:cTn id="133" fill="hold">
                            <p:stCondLst>
                              <p:cond delay="2000"/>
                            </p:stCondLst>
                            <p:childTnLst>
                              <p:par>
                                <p:cTn id="134" presetID="22" presetClass="entr" presetSubtype="4" fill="hold" nodeType="afterEffect">
                                  <p:stCondLst>
                                    <p:cond delay="0"/>
                                  </p:stCondLst>
                                  <p:childTnLst>
                                    <p:set>
                                      <p:cBhvr>
                                        <p:cTn id="135" dur="1" fill="hold">
                                          <p:stCondLst>
                                            <p:cond delay="0"/>
                                          </p:stCondLst>
                                        </p:cTn>
                                        <p:tgtEl>
                                          <p:spTgt spid="10"/>
                                        </p:tgtEl>
                                        <p:attrNameLst>
                                          <p:attrName>style.visibility</p:attrName>
                                        </p:attrNameLst>
                                      </p:cBhvr>
                                      <p:to>
                                        <p:strVal val="visible"/>
                                      </p:to>
                                    </p:set>
                                    <p:animEffect transition="in" filter="wipe(down)">
                                      <p:cBhvr>
                                        <p:cTn id="1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TextBox 2"/>
          <p:cNvSpPr txBox="1"/>
          <p:nvPr/>
        </p:nvSpPr>
        <p:spPr>
          <a:xfrm>
            <a:off x="4191000" y="1033780"/>
            <a:ext cx="11506200" cy="830997"/>
          </a:xfrm>
          <a:prstGeom prst="rect">
            <a:avLst/>
          </a:prstGeom>
          <a:noFill/>
        </p:spPr>
        <p:txBody>
          <a:bodyPr wrap="square" rtlCol="0">
            <a:spAutoFit/>
          </a:bodyPr>
          <a:lstStyle/>
          <a:p>
            <a:pPr algn="ctr"/>
            <a:r>
              <a:rPr lang="en-US" sz="48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BÀI KIỂM TRA CỦNG CỐ KIẾN THỨC</a:t>
            </a:r>
            <a:endParaRPr lang="en-US" sz="48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a:stretch/>
        </p:blipFill>
        <p:spPr bwMode="auto">
          <a:xfrm>
            <a:off x="2633749" y="3467101"/>
            <a:ext cx="7124700" cy="3827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5540" y="3467100"/>
            <a:ext cx="666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7963628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8288000" cy="102870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3218180" y="2777490"/>
            <a:ext cx="11849100" cy="6667500"/>
          </a:xfrm>
          <a:prstGeom prst="rect">
            <a:avLst/>
          </a:prstGeom>
          <a:effectLst>
            <a:outerShdw blurRad="114300" dist="38100" dir="5400000" rotWithShape="0">
              <a:scrgbClr r="0" g="0" b="0">
                <a:alpha val="20000"/>
              </a:scrgbClr>
            </a:outerShdw>
          </a:effectLst>
        </p:spPr>
      </p:pic>
      <p:sp>
        <p:nvSpPr>
          <p:cNvPr id="4" name="ISPRING_QUIZ_SHAPE2"/>
          <p:cNvSpPr txBox="1"/>
          <p:nvPr/>
        </p:nvSpPr>
        <p:spPr>
          <a:xfrm>
            <a:off x="1097280" y="617220"/>
            <a:ext cx="16093439"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Câu hỏi kiểm tra</a:t>
            </a:r>
            <a:endParaRPr lang="en-US" sz="3000">
              <a:solidFill>
                <a:srgbClr val="343944"/>
              </a:solidFill>
              <a:effectLst/>
              <a:latin typeface="Segoe UI" panose="020B0502040204020203" pitchFamily="34" charset="0"/>
            </a:endParaRPr>
          </a:p>
        </p:txBody>
      </p:sp>
      <p:pic>
        <p:nvPicPr>
          <p:cNvPr id="5" name="ISPRING_QUIZ_SHAPE3"/>
          <p:cNvPicPr>
            <a:picLocks/>
          </p:cNvPicPr>
          <p:nvPr/>
        </p:nvPicPr>
        <p:blipFill>
          <a:blip r:embed="rId5">
            <a:extLst>
              <a:ext uri="{28A0092B-C50C-407E-A947-70E740481C1C}">
                <a14:useLocalDpi xmlns:a14="http://schemas.microsoft.com/office/drawing/2010/main" val="0"/>
              </a:ext>
            </a:extLst>
          </a:blip>
          <a:srcRect/>
          <a:stretch>
            <a:fillRect/>
          </a:stretch>
        </p:blipFill>
        <p:spPr>
          <a:xfrm>
            <a:off x="7412079" y="688340"/>
            <a:ext cx="406400" cy="406400"/>
          </a:xfrm>
          <a:prstGeom prst="rect">
            <a:avLst/>
          </a:prstGeom>
          <a:effectLst>
            <a:innerShdw>
              <a:scrgbClr r="0" g="0" b="0">
                <a:alpha val="0"/>
              </a:scrgbClr>
            </a:innerShdw>
          </a:effectLst>
        </p:spPr>
      </p:pic>
      <p:sp>
        <p:nvSpPr>
          <p:cNvPr id="6" name="ISPRING_QUIZ_SHAPE4"/>
          <p:cNvSpPr txBox="1"/>
          <p:nvPr/>
        </p:nvSpPr>
        <p:spPr>
          <a:xfrm>
            <a:off x="1097280" y="1645920"/>
            <a:ext cx="16093439" cy="769441"/>
          </a:xfrm>
          <a:prstGeom prst="rect">
            <a:avLst/>
          </a:prstGeom>
          <a:noFill/>
          <a:effectLst>
            <a:innerShdw>
              <a:scrgbClr r="0" g="0" b="0">
                <a:alpha val="0"/>
              </a:scrgbClr>
            </a:innerShdw>
          </a:effectLst>
        </p:spPr>
        <p:txBody>
          <a:bodyPr vert="horz" rtlCol="0">
            <a:spAutoFit/>
          </a:bodyPr>
          <a:lstStyle/>
          <a:p>
            <a:pPr algn="ctr"/>
            <a:r>
              <a:rPr lang="vi-VN" sz="2200" smtClean="0">
                <a:solidFill>
                  <a:srgbClr val="343944"/>
                </a:solidFill>
                <a:effectLst/>
                <a:latin typeface="Segoe UI" panose="020B0502040204020203" pitchFamily="34" charset="0"/>
              </a:rPr>
              <a:t>Chọn đối tượng này và nhấp vào
nút "Chèn bài tập" để chỉnh sửa đối tượng này</a:t>
            </a:r>
            <a:endParaRPr lang="en-US" sz="2200">
              <a:solidFill>
                <a:srgbClr val="343944"/>
              </a:solidFill>
              <a:effectLst/>
              <a:latin typeface="Segoe UI" panose="020B0502040204020203" pitchFamily="34" charset="0"/>
            </a:endParaRPr>
          </a:p>
        </p:txBody>
      </p:sp>
    </p:spTree>
    <p:custDataLst>
      <p:tags r:id="rId1"/>
    </p:custDataLst>
    <p:extLst>
      <p:ext uri="{BB962C8B-B14F-4D97-AF65-F5344CB8AC3E}">
        <p14:creationId xmlns:p14="http://schemas.microsoft.com/office/powerpoint/2010/main" val="1341119173"/>
      </p:ext>
    </p:extLst>
  </p:cSld>
  <p:clrMapOvr>
    <a:masterClrMapping/>
  </p:clrMapOvr>
  <mc:AlternateContent xmlns:mc="http://schemas.openxmlformats.org/markup-compatibility/2006" xmlns:p14="http://schemas.microsoft.com/office/powerpoint/2010/main">
    <mc:Choice Requires="p14">
      <p:transition spd="slow" p14:dur="2000" advTm="285062"/>
    </mc:Choice>
    <mc:Fallback xmlns="">
      <p:transition spd="slow" advTm="28506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05;p30"/>
          <p:cNvPicPr preferRelativeResize="0"/>
          <p:nvPr/>
        </p:nvPicPr>
        <p:blipFill rotWithShape="1">
          <a:blip r:embed="rId4">
            <a:alphaModFix/>
          </a:blip>
          <a:srcRect t="7536" b="7537"/>
          <a:stretch/>
        </p:blipFill>
        <p:spPr>
          <a:xfrm>
            <a:off x="0" y="0"/>
            <a:ext cx="18288000" cy="10287000"/>
          </a:xfrm>
          <a:prstGeom prst="rect">
            <a:avLst/>
          </a:prstGeom>
          <a:noFill/>
          <a:ln>
            <a:noFill/>
          </a:ln>
        </p:spPr>
      </p:pic>
      <p:sp>
        <p:nvSpPr>
          <p:cNvPr id="3" name="Google Shape;406;p30"/>
          <p:cNvSpPr/>
          <p:nvPr/>
        </p:nvSpPr>
        <p:spPr>
          <a:xfrm>
            <a:off x="1919536" y="0"/>
            <a:ext cx="13069452" cy="10287000"/>
          </a:xfrm>
          <a:prstGeom prst="parallelogram">
            <a:avLst>
              <a:gd name="adj" fmla="val 26721"/>
            </a:avLst>
          </a:prstGeom>
          <a:solidFill>
            <a:srgbClr val="F2F2F2">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Rectangle 3"/>
          <p:cNvSpPr/>
          <p:nvPr/>
        </p:nvSpPr>
        <p:spPr>
          <a:xfrm>
            <a:off x="4246999" y="3009900"/>
            <a:ext cx="8990731" cy="2215991"/>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38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alibri"/>
                <a:ea typeface="Calibri"/>
                <a:cs typeface="Calibri"/>
                <a:sym typeface="Calibri"/>
              </a:rPr>
              <a:t>THANK YOU</a:t>
            </a:r>
            <a:endParaRPr lang="en-US" sz="138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ustDataLst>
      <p:tags r:id="rId1"/>
    </p:custDataLst>
    <p:extLst>
      <p:ext uri="{BB962C8B-B14F-4D97-AF65-F5344CB8AC3E}">
        <p14:creationId xmlns:p14="http://schemas.microsoft.com/office/powerpoint/2010/main" val="158845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l="31862" r="24378"/>
          <a:stretch>
            <a:fillRect/>
          </a:stretch>
        </p:blipFill>
        <p:spPr>
          <a:xfrm>
            <a:off x="1413843" y="587751"/>
            <a:ext cx="7569349" cy="8670549"/>
          </a:xfrm>
          <a:prstGeom prst="rect">
            <a:avLst/>
          </a:prstGeom>
        </p:spPr>
      </p:pic>
      <p:sp>
        <p:nvSpPr>
          <p:cNvPr id="7" name="TextBox 7"/>
          <p:cNvSpPr txBox="1"/>
          <p:nvPr/>
        </p:nvSpPr>
        <p:spPr>
          <a:xfrm>
            <a:off x="1413843" y="2109460"/>
            <a:ext cx="7349157" cy="4616648"/>
          </a:xfrm>
          <a:prstGeom prst="rect">
            <a:avLst/>
          </a:prstGeom>
        </p:spPr>
        <p:txBody>
          <a:bodyPr wrap="square" lIns="0" tIns="0" rIns="0" bIns="0" rtlCol="0" anchor="t">
            <a:spAutoFit/>
          </a:bodyPr>
          <a:lstStyle/>
          <a:p>
            <a:pPr marL="457200" indent="-457200" algn="just">
              <a:lnSpc>
                <a:spcPct val="150000"/>
              </a:lnSpc>
              <a:spcBef>
                <a:spcPct val="0"/>
              </a:spcBef>
              <a:buFont typeface="Wingdings" pitchFamily="2" charset="2"/>
              <a:buChar char="§"/>
            </a:pPr>
            <a:r>
              <a:rPr lang="en-US" sz="4000">
                <a:latin typeface="Times New Roman" pitchFamily="18" charset="0"/>
                <a:cs typeface="Times New Roman" pitchFamily="18" charset="0"/>
              </a:rPr>
              <a:t>Các quyết định </a:t>
            </a:r>
            <a:r>
              <a:rPr lang="en-US" sz="4000" smtClean="0">
                <a:latin typeface="Times New Roman" pitchFamily="18" charset="0"/>
                <a:cs typeface="Times New Roman" pitchFamily="18" charset="0"/>
              </a:rPr>
              <a:t>về </a:t>
            </a:r>
            <a:r>
              <a:rPr lang="en-US" sz="4000">
                <a:latin typeface="Times New Roman" pitchFamily="18" charset="0"/>
                <a:cs typeface="Times New Roman" pitchFamily="18" charset="0"/>
              </a:rPr>
              <a:t>sản </a:t>
            </a:r>
            <a:r>
              <a:rPr lang="en-US" sz="4000" smtClean="0">
                <a:latin typeface="Times New Roman" pitchFamily="18" charset="0"/>
                <a:cs typeface="Times New Roman" pitchFamily="18" charset="0"/>
              </a:rPr>
              <a:t>phẩm</a:t>
            </a:r>
          </a:p>
          <a:p>
            <a:pPr marL="457200" indent="-457200" algn="just">
              <a:lnSpc>
                <a:spcPct val="150000"/>
              </a:lnSpc>
              <a:spcBef>
                <a:spcPct val="0"/>
              </a:spcBef>
              <a:buFont typeface="Wingdings" pitchFamily="2" charset="2"/>
              <a:buChar char="§"/>
            </a:pPr>
            <a:r>
              <a:rPr lang="en-US" sz="4000">
                <a:latin typeface="Times New Roman" pitchFamily="18" charset="0"/>
                <a:cs typeface="Times New Roman" pitchFamily="18" charset="0"/>
              </a:rPr>
              <a:t>Định giá sản </a:t>
            </a:r>
            <a:r>
              <a:rPr lang="en-US" sz="4000" smtClean="0">
                <a:latin typeface="Times New Roman" pitchFamily="18" charset="0"/>
                <a:cs typeface="Times New Roman" pitchFamily="18" charset="0"/>
              </a:rPr>
              <a:t>phẩm</a:t>
            </a:r>
          </a:p>
          <a:p>
            <a:pPr marL="457200" indent="-457200" algn="just">
              <a:lnSpc>
                <a:spcPct val="150000"/>
              </a:lnSpc>
              <a:spcBef>
                <a:spcPct val="0"/>
              </a:spcBef>
              <a:buFont typeface="Wingdings" pitchFamily="2" charset="2"/>
              <a:buChar char="§"/>
            </a:pPr>
            <a:r>
              <a:rPr lang="en-US" sz="4000">
                <a:latin typeface="Times New Roman" pitchFamily="18" charset="0"/>
                <a:cs typeface="Times New Roman" pitchFamily="18" charset="0"/>
              </a:rPr>
              <a:t>Phân phối sản phẩm </a:t>
            </a:r>
            <a:endParaRPr lang="en-US" sz="4000" smtClean="0">
              <a:latin typeface="Times New Roman" pitchFamily="18" charset="0"/>
              <a:cs typeface="Times New Roman" pitchFamily="18" charset="0"/>
            </a:endParaRPr>
          </a:p>
          <a:p>
            <a:pPr marL="457200" indent="-457200" algn="just">
              <a:lnSpc>
                <a:spcPct val="150000"/>
              </a:lnSpc>
              <a:spcBef>
                <a:spcPct val="0"/>
              </a:spcBef>
              <a:buFont typeface="Wingdings" pitchFamily="2" charset="2"/>
              <a:buChar char="§"/>
            </a:pPr>
            <a:r>
              <a:rPr lang="en-US" sz="4000">
                <a:latin typeface="Times New Roman" pitchFamily="18" charset="0"/>
                <a:cs typeface="Times New Roman" pitchFamily="18" charset="0"/>
              </a:rPr>
              <a:t>Truyền thông và ứng dụng công nghệ vào quảng bá sản phẩm</a:t>
            </a:r>
            <a:endParaRPr lang="en-US" sz="3600" u="none">
              <a:solidFill>
                <a:srgbClr val="124D24"/>
              </a:solidFill>
              <a:latin typeface="Times New Roman" pitchFamily="18" charset="0"/>
              <a:cs typeface="Times New Roman" pitchFamily="18" charset="0"/>
            </a:endParaRPr>
          </a:p>
        </p:txBody>
      </p:sp>
      <p:grpSp>
        <p:nvGrpSpPr>
          <p:cNvPr id="8" name="Group 8"/>
          <p:cNvGrpSpPr>
            <a:grpSpLocks noChangeAspect="1"/>
          </p:cNvGrpSpPr>
          <p:nvPr/>
        </p:nvGrpSpPr>
        <p:grpSpPr>
          <a:xfrm>
            <a:off x="10744046" y="1869167"/>
            <a:ext cx="7375299" cy="8229600"/>
            <a:chOff x="0" y="0"/>
            <a:chExt cx="5678297" cy="6336030"/>
          </a:xfrm>
        </p:grpSpPr>
        <p:sp>
          <p:nvSpPr>
            <p:cNvPr id="9" name="Freeform 9"/>
            <p:cNvSpPr/>
            <p:nvPr/>
          </p:nvSpPr>
          <p:spPr>
            <a:xfrm>
              <a:off x="-82931" y="-11684"/>
              <a:ext cx="5938393" cy="6358256"/>
            </a:xfrm>
            <a:custGeom>
              <a:avLst/>
              <a:gdLst/>
              <a:ahLst/>
              <a:cxnLst/>
              <a:rect l="l" t="t" r="r" b="b"/>
              <a:pathLst>
                <a:path w="5938393" h="6358256">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3"/>
                    <a:pt x="1359154" y="6112256"/>
                    <a:pt x="1249553" y="6180075"/>
                  </a:cubicBezTo>
                  <a:cubicBezTo>
                    <a:pt x="1186180" y="6235954"/>
                    <a:pt x="996315" y="6358256"/>
                    <a:pt x="911098" y="6290310"/>
                  </a:cubicBezTo>
                  <a:cubicBezTo>
                    <a:pt x="818134" y="6316600"/>
                    <a:pt x="807593" y="6252845"/>
                    <a:pt x="734187" y="6226176"/>
                  </a:cubicBezTo>
                  <a:cubicBezTo>
                    <a:pt x="647446" y="6290819"/>
                    <a:pt x="539623" y="6225160"/>
                    <a:pt x="416179" y="6347715"/>
                  </a:cubicBezTo>
                  <a:cubicBezTo>
                    <a:pt x="358775" y="6316854"/>
                    <a:pt x="230759" y="6339206"/>
                    <a:pt x="111252" y="6320537"/>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5"/>
              <a:stretch>
                <a:fillRect l="-5089" t="-9507" r="-1624" b="-207"/>
              </a:stretch>
            </a:blipFill>
          </p:spPr>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747989" y="8876371"/>
            <a:ext cx="2173871" cy="1544836"/>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342631" flipH="1">
            <a:off x="16097411" y="9784979"/>
            <a:ext cx="873094" cy="796896"/>
          </a:xfrm>
          <a:prstGeom prst="rect">
            <a:avLst/>
          </a:prstGeom>
        </p:spPr>
      </p:pic>
      <p:grpSp>
        <p:nvGrpSpPr>
          <p:cNvPr id="12" name="Group 12"/>
          <p:cNvGrpSpPr/>
          <p:nvPr/>
        </p:nvGrpSpPr>
        <p:grpSpPr>
          <a:xfrm rot="857281">
            <a:off x="15912790" y="2223559"/>
            <a:ext cx="1960833" cy="1434117"/>
            <a:chOff x="0" y="0"/>
            <a:chExt cx="2614445" cy="1912156"/>
          </a:xfrm>
        </p:grpSpPr>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84645" y="854233"/>
              <a:ext cx="483263" cy="483263"/>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66961">
              <a:off x="2126522" y="1424233"/>
              <a:ext cx="483263" cy="483263"/>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64109">
              <a:off x="882440" y="386484"/>
              <a:ext cx="483263" cy="483263"/>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65998">
              <a:off x="78307" y="78307"/>
              <a:ext cx="483263" cy="483263"/>
            </a:xfrm>
            <a:prstGeom prst="rect">
              <a:avLst/>
            </a:prstGeom>
          </p:spPr>
        </p:pic>
      </p:grpSp>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403408">
            <a:off x="8687480" y="1372860"/>
            <a:ext cx="591423" cy="591423"/>
          </a:xfrm>
          <a:prstGeom prst="rect">
            <a:avLst/>
          </a:prstGeom>
        </p:spPr>
      </p:pic>
      <p:sp>
        <p:nvSpPr>
          <p:cNvPr id="19" name="TextBox 19"/>
          <p:cNvSpPr txBox="1"/>
          <p:nvPr/>
        </p:nvSpPr>
        <p:spPr>
          <a:xfrm>
            <a:off x="1966298" y="1241536"/>
            <a:ext cx="5631151" cy="755656"/>
          </a:xfrm>
          <a:prstGeom prst="rect">
            <a:avLst/>
          </a:prstGeom>
        </p:spPr>
        <p:txBody>
          <a:bodyPr lIns="0" tIns="0" rIns="0" bIns="0" rtlCol="0" anchor="t">
            <a:spAutoFit/>
          </a:bodyPr>
          <a:lstStyle/>
          <a:p>
            <a:pPr marL="0" lvl="0" indent="0" algn="ctr">
              <a:lnSpc>
                <a:spcPts val="6360"/>
              </a:lnSpc>
              <a:spcBef>
                <a:spcPct val="0"/>
              </a:spcBef>
            </a:pPr>
            <a:r>
              <a:rPr lang="en-US" sz="4800" b="1" u="none" smtClean="0">
                <a:solidFill>
                  <a:srgbClr val="124D24"/>
                </a:solidFill>
                <a:latin typeface="Times New Roman" panose="02020603050405020304" pitchFamily="18" charset="0"/>
                <a:cs typeface="Times New Roman" panose="02020603050405020304" pitchFamily="18" charset="0"/>
              </a:rPr>
              <a:t>NỘI DUNG</a:t>
            </a:r>
            <a:endParaRPr lang="en-US" sz="4800" b="1" u="none">
              <a:solidFill>
                <a:srgbClr val="124D24"/>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Tm="1173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14800" y="3117018"/>
            <a:ext cx="9372600" cy="2646878"/>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Sản phẩm nông nghiệp là </a:t>
            </a:r>
            <a:r>
              <a:rPr lang="en-US" sz="4400" smtClean="0">
                <a:latin typeface="Times New Roman" panose="02020603050405020304" pitchFamily="18" charset="0"/>
                <a:cs typeface="Times New Roman" panose="02020603050405020304" pitchFamily="18" charset="0"/>
              </a:rPr>
              <a:t>gì</a:t>
            </a:r>
            <a:r>
              <a:rPr lang="en-US" sz="16600" smtClean="0">
                <a:solidFill>
                  <a:srgbClr val="FF0000"/>
                </a:solidFill>
                <a:latin typeface="Times New Roman" panose="02020603050405020304" pitchFamily="18" charset="0"/>
                <a:cs typeface="Times New Roman" panose="02020603050405020304" pitchFamily="18" charset="0"/>
              </a:rPr>
              <a:t>?</a:t>
            </a:r>
            <a:endParaRPr lang="en-US" sz="16600">
              <a:solidFill>
                <a:srgbClr val="FF0000"/>
              </a:solidFill>
              <a:latin typeface="Times New Roman" panose="02020603050405020304" pitchFamily="18" charset="0"/>
              <a:cs typeface="Times New Roman" panose="02020603050405020304" pitchFamily="18" charset="0"/>
            </a:endParaRPr>
          </a:p>
        </p:txBody>
      </p:sp>
      <p:pic>
        <p:nvPicPr>
          <p:cNvPr id="2" name="Picture 2"/>
          <p:cNvPicPr>
            <a:picLocks noChangeAspect="1"/>
          </p:cNvPicPr>
          <p:nvPr/>
        </p:nvPicPr>
        <p:blipFill>
          <a:blip r:embed="rId4">
            <a:alphaModFix amt="55000"/>
          </a:blip>
          <a:srcRect t="7786" b="7786"/>
          <a:stretch>
            <a:fillRect/>
          </a:stretch>
        </p:blipFill>
        <p:spPr>
          <a:xfrm>
            <a:off x="0" y="38100"/>
            <a:ext cx="18288000" cy="10287000"/>
          </a:xfrm>
          <a:prstGeom prst="rect">
            <a:avLst/>
          </a:prstGeom>
        </p:spPr>
      </p:pic>
      <p:sp>
        <p:nvSpPr>
          <p:cNvPr id="7" name="TextBox 7"/>
          <p:cNvSpPr txBox="1"/>
          <p:nvPr/>
        </p:nvSpPr>
        <p:spPr>
          <a:xfrm>
            <a:off x="2286001" y="266700"/>
            <a:ext cx="12649200" cy="1218282"/>
          </a:xfrm>
          <a:prstGeom prst="rect">
            <a:avLst/>
          </a:prstGeom>
        </p:spPr>
        <p:txBody>
          <a:bodyPr wrap="square" lIns="0" tIns="0" rIns="0" bIns="0" rtlCol="0" anchor="t">
            <a:spAutoFit/>
          </a:bodyPr>
          <a:lstStyle/>
          <a:p>
            <a:pPr marL="0" lvl="0" indent="0" algn="ctr">
              <a:lnSpc>
                <a:spcPts val="9540"/>
              </a:lnSpc>
              <a:spcBef>
                <a:spcPct val="0"/>
              </a:spcBef>
            </a:pPr>
            <a:r>
              <a:rPr lang="en-US" sz="4800" b="1" u="none" smtClean="0">
                <a:solidFill>
                  <a:srgbClr val="124D24"/>
                </a:solidFill>
                <a:latin typeface="Times New Roman" pitchFamily="18" charset="0"/>
                <a:cs typeface="Times New Roman" pitchFamily="18" charset="0"/>
              </a:rPr>
              <a:t>3. CÁC QUYẾT ĐỊNH VỀ SẢN PHẨM</a:t>
            </a:r>
            <a:endParaRPr lang="en-US" sz="4800" b="1" u="none">
              <a:solidFill>
                <a:srgbClr val="124D24"/>
              </a:solidFill>
              <a:latin typeface="Times New Roman" pitchFamily="18" charset="0"/>
              <a:cs typeface="Times New Roman" pitchFamily="18" charset="0"/>
            </a:endParaRPr>
          </a:p>
        </p:txBody>
      </p:sp>
      <p:grpSp>
        <p:nvGrpSpPr>
          <p:cNvPr id="3" name="Group 2"/>
          <p:cNvGrpSpPr/>
          <p:nvPr/>
        </p:nvGrpSpPr>
        <p:grpSpPr>
          <a:xfrm>
            <a:off x="1638300" y="2638068"/>
            <a:ext cx="15278101" cy="6955893"/>
            <a:chOff x="1638298" y="2400298"/>
            <a:chExt cx="15278101" cy="6955893"/>
          </a:xfrm>
        </p:grpSpPr>
        <p:pic>
          <p:nvPicPr>
            <p:cNvPr id="4" name="Picture 4"/>
            <p:cNvPicPr>
              <a:picLocks noChangeAspect="1"/>
            </p:cNvPicPr>
            <p:nvPr/>
          </p:nvPicPr>
          <p:blipFill>
            <a:blip r:embed="rId5"/>
            <a:srcRect l="33586" r="18237"/>
            <a:stretch>
              <a:fillRect/>
            </a:stretch>
          </p:blipFill>
          <p:spPr>
            <a:xfrm rot="-10800000">
              <a:off x="1638298" y="2400298"/>
              <a:ext cx="15278101" cy="6955893"/>
            </a:xfrm>
            <a:prstGeom prst="rect">
              <a:avLst/>
            </a:prstGeom>
          </p:spPr>
        </p:pic>
        <p:sp>
          <p:nvSpPr>
            <p:cNvPr id="10" name="Rectangle 9"/>
            <p:cNvSpPr/>
            <p:nvPr/>
          </p:nvSpPr>
          <p:spPr>
            <a:xfrm>
              <a:off x="2286001" y="2944708"/>
              <a:ext cx="14249399" cy="4708981"/>
            </a:xfrm>
            <a:prstGeom prst="rect">
              <a:avLst/>
            </a:prstGeom>
          </p:spPr>
          <p:txBody>
            <a:bodyPr wrap="square">
              <a:spAutoFit/>
            </a:bodyPr>
            <a:lstStyle/>
            <a:p>
              <a:pPr algn="just">
                <a:lnSpc>
                  <a:spcPct val="150000"/>
                </a:lnSpc>
              </a:pPr>
              <a:r>
                <a:rPr lang="da-DK" sz="4000" b="1" i="1" smtClean="0">
                  <a:solidFill>
                    <a:schemeClr val="bg1"/>
                  </a:solidFill>
                  <a:latin typeface="Times New Roman" pitchFamily="18" charset="0"/>
                  <a:cs typeface="Times New Roman" pitchFamily="18" charset="0"/>
                </a:rPr>
                <a:t>3.1 Khái niệm sản phẩm nông nghiệp </a:t>
              </a:r>
            </a:p>
            <a:p>
              <a:pPr algn="just">
                <a:lnSpc>
                  <a:spcPct val="150000"/>
                </a:lnSpc>
              </a:pPr>
              <a:r>
                <a:rPr lang="da-DK" sz="4000" smtClean="0">
                  <a:solidFill>
                    <a:schemeClr val="bg1"/>
                  </a:solidFill>
                  <a:latin typeface="Times New Roman" pitchFamily="18" charset="0"/>
                  <a:cs typeface="Times New Roman" pitchFamily="18" charset="0"/>
                </a:rPr>
                <a:t>Sản </a:t>
              </a:r>
              <a:r>
                <a:rPr lang="da-DK" sz="4000" dirty="0">
                  <a:solidFill>
                    <a:schemeClr val="bg1"/>
                  </a:solidFill>
                  <a:latin typeface="Times New Roman" pitchFamily="18" charset="0"/>
                  <a:cs typeface="Times New Roman" pitchFamily="18" charset="0"/>
                </a:rPr>
                <a:t>phẩm nông nghiệp là “Cái gì đó” được tạo ra từ hoạt động sản xuất nông nghiệp theo nghĩa rộng (bao gồm cả sản phẩm vật chất và dịch vụ) được trao đổi trên thị trường nhằm thoả mãn nhu cầu tiêu dùng của con người và sản xuất kinh doanh nông nghiệp.</a:t>
              </a:r>
              <a:endParaRPr lang="en-US" sz="4000" b="1" dirty="0">
                <a:solidFill>
                  <a:schemeClr val="bg1"/>
                </a:solidFill>
                <a:latin typeface="Times New Roman" pitchFamily="18" charset="0"/>
                <a:cs typeface="Times New Roman" pitchFamily="18" charset="0"/>
              </a:endParaRPr>
            </a:p>
          </p:txBody>
        </p:sp>
      </p:grpSp>
      <p:pic>
        <p:nvPicPr>
          <p:cNvPr id="11" name="Google Shape;184;p18"/>
          <p:cNvPicPr preferRelativeResize="0"/>
          <p:nvPr/>
        </p:nvPicPr>
        <p:blipFill rotWithShape="1">
          <a:blip r:embed="rId6">
            <a:alphaModFix/>
          </a:blip>
          <a:srcRect/>
          <a:stretch/>
        </p:blipFill>
        <p:spPr>
          <a:xfrm>
            <a:off x="16687800" y="728484"/>
            <a:ext cx="1295400" cy="1219200"/>
          </a:xfrm>
          <a:prstGeom prst="rect">
            <a:avLst/>
          </a:prstGeom>
          <a:noFill/>
          <a:ln>
            <a:noFill/>
          </a:ln>
        </p:spPr>
      </p:pic>
      <p:pic>
        <p:nvPicPr>
          <p:cNvPr id="12" name="Google Shape;185;p18"/>
          <p:cNvPicPr preferRelativeResize="0"/>
          <p:nvPr/>
        </p:nvPicPr>
        <p:blipFill rotWithShape="1">
          <a:blip r:embed="rId7">
            <a:alphaModFix/>
          </a:blip>
          <a:srcRect/>
          <a:stretch/>
        </p:blipFill>
        <p:spPr>
          <a:xfrm>
            <a:off x="38100" y="10391"/>
            <a:ext cx="1600200" cy="3478113"/>
          </a:xfrm>
          <a:prstGeom prst="rect">
            <a:avLst/>
          </a:prstGeom>
          <a:noFill/>
          <a:ln>
            <a:noFill/>
          </a:ln>
        </p:spPr>
      </p:pic>
      <p:sp>
        <p:nvSpPr>
          <p:cNvPr id="5" name="TextBox 4"/>
          <p:cNvSpPr txBox="1"/>
          <p:nvPr/>
        </p:nvSpPr>
        <p:spPr>
          <a:xfrm>
            <a:off x="5029200" y="2658445"/>
            <a:ext cx="8077200" cy="3247055"/>
          </a:xfrm>
          <a:prstGeom prst="rect">
            <a:avLst/>
          </a:prstGeom>
          <a:noFill/>
        </p:spPr>
        <p:txBody>
          <a:bodyPr wrap="square" rtlCol="0">
            <a:spAutoFit/>
          </a:bodyPr>
          <a:lstStyle/>
          <a:p>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659"/>
    </mc:Choice>
    <mc:Fallback xmlns="">
      <p:transition spd="slow" advTm="2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4"/>
          <a:srcRect l="49430" r="26302" b="27732"/>
          <a:stretch>
            <a:fillRect/>
          </a:stretch>
        </p:blipFill>
        <p:spPr>
          <a:xfrm rot="5400000">
            <a:off x="5377918" y="-3087716"/>
            <a:ext cx="1316227" cy="9263936"/>
          </a:xfrm>
          <a:prstGeom prst="rect">
            <a:avLst/>
          </a:prstGeom>
        </p:spPr>
      </p:pic>
      <p:sp>
        <p:nvSpPr>
          <p:cNvPr id="5" name="TextBox 5"/>
          <p:cNvSpPr txBox="1"/>
          <p:nvPr/>
        </p:nvSpPr>
        <p:spPr>
          <a:xfrm>
            <a:off x="2062308" y="1201110"/>
            <a:ext cx="7171744" cy="615553"/>
          </a:xfrm>
          <a:prstGeom prst="rect">
            <a:avLst/>
          </a:prstGeom>
        </p:spPr>
        <p:txBody>
          <a:bodyPr wrap="square" lIns="0" tIns="0" rIns="0" bIns="0" rtlCol="0" anchor="t">
            <a:spAutoFit/>
          </a:bodyPr>
          <a:lstStyle/>
          <a:p>
            <a:pPr marL="0" lvl="0" indent="0" algn="l">
              <a:spcBef>
                <a:spcPct val="0"/>
              </a:spcBef>
            </a:pPr>
            <a:r>
              <a:rPr lang="en-US" sz="4000" b="1" u="none" smtClean="0">
                <a:solidFill>
                  <a:srgbClr val="124D24"/>
                </a:solidFill>
                <a:latin typeface="Times New Roman" pitchFamily="18" charset="0"/>
                <a:cs typeface="Times New Roman" pitchFamily="18" charset="0"/>
              </a:rPr>
              <a:t>Phân loại sản phẩm nông nghiệp</a:t>
            </a:r>
            <a:endParaRPr lang="en-US" sz="4000" b="1" u="none">
              <a:solidFill>
                <a:srgbClr val="124D24"/>
              </a:solidFill>
              <a:latin typeface="Times New Roman" pitchFamily="18" charset="0"/>
              <a:cs typeface="Times New Roman" pitchFamily="18" charset="0"/>
            </a:endParaRPr>
          </a:p>
        </p:txBody>
      </p:sp>
      <p:pic>
        <p:nvPicPr>
          <p:cNvPr id="6" name="Picture 6"/>
          <p:cNvPicPr>
            <a:picLocks noChangeAspect="1"/>
          </p:cNvPicPr>
          <p:nvPr/>
        </p:nvPicPr>
        <p:blipFill>
          <a:blip r:embed="rId5"/>
          <a:srcRect/>
          <a:stretch>
            <a:fillRect/>
          </a:stretch>
        </p:blipFill>
        <p:spPr>
          <a:xfrm rot="-2157041">
            <a:off x="1034694" y="908689"/>
            <a:ext cx="1312570" cy="446274"/>
          </a:xfrm>
          <a:prstGeom prst="rect">
            <a:avLst/>
          </a:prstGeom>
        </p:spPr>
      </p:pic>
      <p:pic>
        <p:nvPicPr>
          <p:cNvPr id="7" name="Picture 7"/>
          <p:cNvPicPr>
            <a:picLocks noChangeAspect="1"/>
          </p:cNvPicPr>
          <p:nvPr/>
        </p:nvPicPr>
        <p:blipFill>
          <a:blip r:embed="rId5"/>
          <a:srcRect b="15577"/>
          <a:stretch>
            <a:fillRect/>
          </a:stretch>
        </p:blipFill>
        <p:spPr>
          <a:xfrm rot="-2157041">
            <a:off x="8888808" y="1645100"/>
            <a:ext cx="1784937" cy="512341"/>
          </a:xfrm>
          <a:prstGeom prst="rect">
            <a:avLst/>
          </a:prstGeom>
        </p:spPr>
      </p:pic>
      <p:pic>
        <p:nvPicPr>
          <p:cNvPr id="8" name="Picture 7"/>
          <p:cNvPicPr/>
          <p:nvPr/>
        </p:nvPicPr>
        <p:blipFill rotWithShape="1">
          <a:blip r:embed="rId6">
            <a:extLst>
              <a:ext uri="{28A0092B-C50C-407E-A947-70E740481C1C}">
                <a14:useLocalDpi xmlns:a14="http://schemas.microsoft.com/office/drawing/2010/main" val="0"/>
              </a:ext>
            </a:extLst>
          </a:blip>
          <a:srcRect l="23397" t="15109" r="28846" b="16762"/>
          <a:stretch/>
        </p:blipFill>
        <p:spPr bwMode="auto">
          <a:xfrm>
            <a:off x="1690979" y="3009900"/>
            <a:ext cx="11415421" cy="7010400"/>
          </a:xfrm>
          <a:prstGeom prst="rect">
            <a:avLst/>
          </a:prstGeom>
          <a:ln>
            <a:noFill/>
          </a:ln>
          <a:extLst>
            <a:ext uri="{53640926-AAD7-44D8-BBD7-CCE9431645EC}">
              <a14:shadowObscured xmlns:a14="http://schemas.microsoft.com/office/drawing/2010/main"/>
            </a:ext>
          </a:extLst>
        </p:spPr>
      </p:pic>
      <p:pic>
        <p:nvPicPr>
          <p:cNvPr id="9"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07469" y="1506556"/>
            <a:ext cx="2173871" cy="1544836"/>
          </a:xfrm>
          <a:prstGeom prst="rect">
            <a:avLst/>
          </a:prstGeom>
        </p:spPr>
      </p:pic>
      <p:pic>
        <p:nvPicPr>
          <p:cNvPr id="1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342631" flipH="1">
            <a:off x="14756891" y="2415164"/>
            <a:ext cx="873094" cy="796896"/>
          </a:xfrm>
          <a:prstGeom prst="rect">
            <a:avLst/>
          </a:prstGeom>
        </p:spPr>
      </p:pic>
      <p:pic>
        <p:nvPicPr>
          <p:cNvPr id="11"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935200" y="4610100"/>
            <a:ext cx="4079950" cy="6233257"/>
          </a:xfrm>
          <a:prstGeom prst="rect">
            <a:avLst/>
          </a:prstGeom>
        </p:spPr>
      </p:pic>
    </p:spTree>
    <p:custDataLst>
      <p:tags r:id="rId1"/>
    </p:custDataLst>
    <p:extLst>
      <p:ext uri="{BB962C8B-B14F-4D97-AF65-F5344CB8AC3E}">
        <p14:creationId xmlns:p14="http://schemas.microsoft.com/office/powerpoint/2010/main" val="2989467943"/>
      </p:ext>
    </p:extLst>
  </p:cSld>
  <p:clrMapOvr>
    <a:masterClrMapping/>
  </p:clrMapOvr>
  <mc:AlternateContent xmlns:mc="http://schemas.openxmlformats.org/markup-compatibility/2006" xmlns:p14="http://schemas.microsoft.com/office/powerpoint/2010/main">
    <mc:Choice Requires="p14">
      <p:transition spd="slow" p14:dur="1500" advTm="17270">
        <p:split orient="vert"/>
      </p:transition>
    </mc:Choice>
    <mc:Fallback xmlns="">
      <p:transition spd="slow" advTm="17270">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68;p22"/>
          <p:cNvPicPr preferRelativeResize="0"/>
          <p:nvPr/>
        </p:nvPicPr>
        <p:blipFill rotWithShape="1">
          <a:blip r:embed="rId4">
            <a:alphaModFix/>
          </a:blip>
          <a:srcRect/>
          <a:stretch/>
        </p:blipFill>
        <p:spPr>
          <a:xfrm>
            <a:off x="14694469" y="4339620"/>
            <a:ext cx="2992513" cy="2244385"/>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pic>
        <p:nvPicPr>
          <p:cNvPr id="3"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95018" y="8755571"/>
            <a:ext cx="2731756" cy="1688722"/>
          </a:xfrm>
          <a:prstGeom prst="rect">
            <a:avLst/>
          </a:prstGeom>
        </p:spPr>
      </p:pic>
      <p:pic>
        <p:nvPicPr>
          <p:cNvPr id="4" name="Picture 3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190726" y="9177328"/>
            <a:ext cx="2214969" cy="1127696"/>
          </a:xfrm>
          <a:prstGeom prst="rect">
            <a:avLst/>
          </a:prstGeom>
        </p:spPr>
      </p:pic>
      <p:sp>
        <p:nvSpPr>
          <p:cNvPr id="5" name="Rectangle 2"/>
          <p:cNvSpPr txBox="1">
            <a:spLocks noChangeArrowheads="1"/>
          </p:cNvSpPr>
          <p:nvPr/>
        </p:nvSpPr>
        <p:spPr>
          <a:xfrm>
            <a:off x="3854644" y="237343"/>
            <a:ext cx="8229600" cy="927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smtClean="0">
                <a:solidFill>
                  <a:schemeClr val="accent3">
                    <a:lumMod val="50000"/>
                  </a:schemeClr>
                </a:solidFill>
                <a:latin typeface="Times New Roman" pitchFamily="18" charset="0"/>
                <a:cs typeface="Times New Roman" pitchFamily="18" charset="0"/>
              </a:rPr>
              <a:t>Các quyết định cơ bản về sản phẩm</a:t>
            </a:r>
            <a:endParaRPr lang="en-US" sz="3600" b="1" dirty="0">
              <a:solidFill>
                <a:schemeClr val="accent3">
                  <a:lumMod val="50000"/>
                </a:schemeClr>
              </a:solidFill>
              <a:latin typeface="Times New Roman" pitchFamily="18" charset="0"/>
              <a:cs typeface="Times New Roman" pitchFamily="18" charset="0"/>
            </a:endParaRPr>
          </a:p>
        </p:txBody>
      </p:sp>
      <p:pic>
        <p:nvPicPr>
          <p:cNvPr id="11" name="Picture 8" descr="Picture4"/>
          <p:cNvPicPr>
            <a:picLocks noChangeAspect="1" noChangeArrowheads="1"/>
          </p:cNvPicPr>
          <p:nvPr/>
        </p:nvPicPr>
        <p:blipFill>
          <a:blip r:embed="rId20"/>
          <a:srcRect/>
          <a:stretch>
            <a:fillRect/>
          </a:stretch>
        </p:blipFill>
        <p:spPr bwMode="auto">
          <a:xfrm>
            <a:off x="9426742" y="6243033"/>
            <a:ext cx="792162" cy="673100"/>
          </a:xfrm>
          <a:prstGeom prst="rect">
            <a:avLst/>
          </a:prstGeom>
          <a:noFill/>
        </p:spPr>
      </p:pic>
      <p:grpSp>
        <p:nvGrpSpPr>
          <p:cNvPr id="35" name="Group 34"/>
          <p:cNvGrpSpPr/>
          <p:nvPr/>
        </p:nvGrpSpPr>
        <p:grpSpPr>
          <a:xfrm>
            <a:off x="3200400" y="4164996"/>
            <a:ext cx="4796004" cy="2382837"/>
            <a:chOff x="3200400" y="4164996"/>
            <a:chExt cx="4796004" cy="2382837"/>
          </a:xfrm>
        </p:grpSpPr>
        <p:grpSp>
          <p:nvGrpSpPr>
            <p:cNvPr id="12" name="Group 24"/>
            <p:cNvGrpSpPr>
              <a:grpSpLocks/>
            </p:cNvGrpSpPr>
            <p:nvPr/>
          </p:nvGrpSpPr>
          <p:grpSpPr bwMode="auto">
            <a:xfrm>
              <a:off x="3200400" y="4164996"/>
              <a:ext cx="4796004" cy="2382837"/>
              <a:chOff x="2457" y="2000"/>
              <a:chExt cx="901" cy="888"/>
            </a:xfrm>
          </p:grpSpPr>
          <p:pic>
            <p:nvPicPr>
              <p:cNvPr id="13" name="Picture 25" descr="circuler_1"/>
              <p:cNvPicPr>
                <a:picLocks noChangeAspect="1" noChangeArrowheads="1"/>
              </p:cNvPicPr>
              <p:nvPr/>
            </p:nvPicPr>
            <p:blipFill>
              <a:blip r:embed="rId21"/>
              <a:srcRect/>
              <a:stretch>
                <a:fillRect/>
              </a:stretch>
            </p:blipFill>
            <p:spPr bwMode="ltGray">
              <a:xfrm>
                <a:off x="2457" y="2000"/>
                <a:ext cx="901" cy="886"/>
              </a:xfrm>
              <a:prstGeom prst="rect">
                <a:avLst/>
              </a:prstGeom>
              <a:noFill/>
            </p:spPr>
          </p:pic>
          <p:sp>
            <p:nvSpPr>
              <p:cNvPr id="14" name="Oval 26"/>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endParaRPr lang="en-US" sz="2800"/>
              </a:p>
            </p:txBody>
          </p:sp>
          <p:sp>
            <p:nvSpPr>
              <p:cNvPr id="15" name="Freeform 27"/>
              <p:cNvSpPr>
                <a:spLocks/>
              </p:cNvSpPr>
              <p:nvPr/>
            </p:nvSpPr>
            <p:spPr bwMode="ltGray">
              <a:xfrm>
                <a:off x="2550" y="2018"/>
                <a:ext cx="703" cy="308"/>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DDDDDD"/>
                  </a:gs>
                </a:gsLst>
                <a:lin ang="5400000" scaled="1"/>
              </a:gradFill>
              <a:ln w="0">
                <a:noFill/>
                <a:prstDash val="solid"/>
                <a:round/>
                <a:headEnd/>
                <a:tailEnd/>
              </a:ln>
            </p:spPr>
            <p:txBody>
              <a:bodyPr/>
              <a:lstStyle/>
              <a:p>
                <a:endParaRPr lang="en-US" sz="2800"/>
              </a:p>
            </p:txBody>
          </p:sp>
          <p:grpSp>
            <p:nvGrpSpPr>
              <p:cNvPr id="16" name="Group 28"/>
              <p:cNvGrpSpPr>
                <a:grpSpLocks/>
              </p:cNvGrpSpPr>
              <p:nvPr/>
            </p:nvGrpSpPr>
            <p:grpSpPr bwMode="auto">
              <a:xfrm rot="-1297425" flipH="1" flipV="1">
                <a:off x="2525" y="2693"/>
                <a:ext cx="781" cy="188"/>
                <a:chOff x="2532" y="1051"/>
                <a:chExt cx="893" cy="246"/>
              </a:xfrm>
            </p:grpSpPr>
            <p:grpSp>
              <p:nvGrpSpPr>
                <p:cNvPr id="17" name="Group 29"/>
                <p:cNvGrpSpPr>
                  <a:grpSpLocks/>
                </p:cNvGrpSpPr>
                <p:nvPr/>
              </p:nvGrpSpPr>
              <p:grpSpPr bwMode="auto">
                <a:xfrm>
                  <a:off x="2532" y="1051"/>
                  <a:ext cx="743" cy="185"/>
                  <a:chOff x="1565" y="2568"/>
                  <a:chExt cx="1118" cy="279"/>
                </a:xfrm>
              </p:grpSpPr>
              <p:sp>
                <p:nvSpPr>
                  <p:cNvPr id="23" name="AutoShape 30"/>
                  <p:cNvSpPr>
                    <a:spLocks noChangeArrowheads="1"/>
                  </p:cNvSpPr>
                  <p:nvPr/>
                </p:nvSpPr>
                <p:spPr bwMode="ltGray">
                  <a:xfrm rot="5263130">
                    <a:off x="1859"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sp>
                <p:nvSpPr>
                  <p:cNvPr id="24" name="AutoShape 31"/>
                  <p:cNvSpPr>
                    <a:spLocks noChangeArrowheads="1"/>
                  </p:cNvSpPr>
                  <p:nvPr/>
                </p:nvSpPr>
                <p:spPr bwMode="ltGray">
                  <a:xfrm rot="6078281">
                    <a:off x="1995"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sp>
                <p:nvSpPr>
                  <p:cNvPr id="25" name="AutoShape 32"/>
                  <p:cNvSpPr>
                    <a:spLocks noChangeArrowheads="1"/>
                  </p:cNvSpPr>
                  <p:nvPr/>
                </p:nvSpPr>
                <p:spPr bwMode="ltGray">
                  <a:xfrm rot="6373927">
                    <a:off x="2071" y="229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sp>
                <p:nvSpPr>
                  <p:cNvPr id="26" name="AutoShape 33"/>
                  <p:cNvSpPr>
                    <a:spLocks noChangeArrowheads="1"/>
                  </p:cNvSpPr>
                  <p:nvPr/>
                </p:nvSpPr>
                <p:spPr bwMode="ltGray">
                  <a:xfrm rot="6906312">
                    <a:off x="2161" y="232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grpSp>
            <p:grpSp>
              <p:nvGrpSpPr>
                <p:cNvPr id="18" name="Group 34"/>
                <p:cNvGrpSpPr>
                  <a:grpSpLocks/>
                </p:cNvGrpSpPr>
                <p:nvPr/>
              </p:nvGrpSpPr>
              <p:grpSpPr bwMode="auto">
                <a:xfrm rot="1353540">
                  <a:off x="2682" y="1111"/>
                  <a:ext cx="743" cy="186"/>
                  <a:chOff x="1565" y="2568"/>
                  <a:chExt cx="1118" cy="279"/>
                </a:xfrm>
              </p:grpSpPr>
              <p:sp>
                <p:nvSpPr>
                  <p:cNvPr id="19" name="AutoShape 35"/>
                  <p:cNvSpPr>
                    <a:spLocks noChangeArrowheads="1"/>
                  </p:cNvSpPr>
                  <p:nvPr/>
                </p:nvSpPr>
                <p:spPr bwMode="ltGray">
                  <a:xfrm rot="5263130">
                    <a:off x="1859"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sp>
                <p:nvSpPr>
                  <p:cNvPr id="20" name="AutoShape 36"/>
                  <p:cNvSpPr>
                    <a:spLocks noChangeArrowheads="1"/>
                  </p:cNvSpPr>
                  <p:nvPr/>
                </p:nvSpPr>
                <p:spPr bwMode="ltGray">
                  <a:xfrm rot="6078281">
                    <a:off x="1995" y="2274"/>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sp>
                <p:nvSpPr>
                  <p:cNvPr id="21" name="AutoShape 37"/>
                  <p:cNvSpPr>
                    <a:spLocks noChangeArrowheads="1"/>
                  </p:cNvSpPr>
                  <p:nvPr/>
                </p:nvSpPr>
                <p:spPr bwMode="ltGray">
                  <a:xfrm rot="6373927">
                    <a:off x="2071" y="229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sp>
                <p:nvSpPr>
                  <p:cNvPr id="22" name="AutoShape 38"/>
                  <p:cNvSpPr>
                    <a:spLocks noChangeArrowheads="1"/>
                  </p:cNvSpPr>
                  <p:nvPr/>
                </p:nvSpPr>
                <p:spPr bwMode="ltGray">
                  <a:xfrm rot="6906312">
                    <a:off x="2161" y="232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endParaRPr lang="en-US" sz="2800"/>
                  </a:p>
                </p:txBody>
              </p:sp>
            </p:grpSp>
          </p:grpSp>
        </p:grpSp>
        <p:sp>
          <p:nvSpPr>
            <p:cNvPr id="30" name="Text Box 43"/>
            <p:cNvSpPr txBox="1">
              <a:spLocks noChangeArrowheads="1"/>
            </p:cNvSpPr>
            <p:nvPr/>
          </p:nvSpPr>
          <p:spPr bwMode="auto">
            <a:xfrm>
              <a:off x="3774620" y="4566633"/>
              <a:ext cx="3996670" cy="1523494"/>
            </a:xfrm>
            <a:prstGeom prst="rect">
              <a:avLst/>
            </a:prstGeom>
            <a:noFill/>
            <a:ln w="9525">
              <a:noFill/>
              <a:miter lim="800000"/>
              <a:headEnd/>
              <a:tailEnd/>
            </a:ln>
            <a:effectLst/>
          </p:spPr>
          <p:txBody>
            <a:bodyPr wrap="square">
              <a:spAutoFit/>
            </a:bodyPr>
            <a:lstStyle/>
            <a:p>
              <a:pPr algn="ctr">
                <a:spcBef>
                  <a:spcPts val="600"/>
                </a:spcBef>
              </a:pPr>
              <a:r>
                <a:rPr lang="en-US" sz="4400" b="1" dirty="0" err="1" smtClean="0">
                  <a:latin typeface="Times New Roman" pitchFamily="18" charset="0"/>
                  <a:cs typeface="Times New Roman" pitchFamily="18" charset="0"/>
                </a:rPr>
                <a:t>Quyết</a:t>
              </a:r>
              <a:endParaRPr lang="en-US" sz="4400" b="1" dirty="0" smtClean="0">
                <a:latin typeface="Times New Roman" pitchFamily="18" charset="0"/>
                <a:cs typeface="Times New Roman" pitchFamily="18" charset="0"/>
              </a:endParaRPr>
            </a:p>
            <a:p>
              <a:pPr algn="ctr">
                <a:spcBef>
                  <a:spcPts val="600"/>
                </a:spcBef>
              </a:pPr>
              <a:r>
                <a:rPr lang="en-US" sz="4400" b="1" dirty="0" err="1" smtClean="0">
                  <a:latin typeface="Times New Roman" pitchFamily="18" charset="0"/>
                  <a:cs typeface="Times New Roman" pitchFamily="18" charset="0"/>
                </a:rPr>
                <a:t>định</a:t>
              </a:r>
              <a:endParaRPr lang="en-US" sz="4400" b="1" dirty="0">
                <a:latin typeface="Times New Roman" pitchFamily="18" charset="0"/>
                <a:cs typeface="Times New Roman" pitchFamily="18" charset="0"/>
              </a:endParaRPr>
            </a:p>
          </p:txBody>
        </p:sp>
      </p:grpSp>
      <p:grpSp>
        <p:nvGrpSpPr>
          <p:cNvPr id="38" name="Group 37"/>
          <p:cNvGrpSpPr/>
          <p:nvPr/>
        </p:nvGrpSpPr>
        <p:grpSpPr>
          <a:xfrm>
            <a:off x="8095903" y="5868909"/>
            <a:ext cx="5696297" cy="1512362"/>
            <a:chOff x="8095903" y="5868909"/>
            <a:chExt cx="5696297" cy="1512362"/>
          </a:xfrm>
        </p:grpSpPr>
        <p:sp>
          <p:nvSpPr>
            <p:cNvPr id="10" name="AutoShape 7"/>
            <p:cNvSpPr>
              <a:spLocks noChangeArrowheads="1"/>
            </p:cNvSpPr>
            <p:nvPr/>
          </p:nvSpPr>
          <p:spPr bwMode="gray">
            <a:xfrm>
              <a:off x="9371178" y="6314471"/>
              <a:ext cx="4421022" cy="1066800"/>
            </a:xfrm>
            <a:prstGeom prst="roundRect">
              <a:avLst>
                <a:gd name="adj" fmla="val 11921"/>
              </a:avLst>
            </a:prstGeom>
            <a:gradFill rotWithShape="1">
              <a:gsLst>
                <a:gs pos="0">
                  <a:schemeClr val="folHlink">
                    <a:gamma/>
                    <a:tint val="80000"/>
                    <a:invGamma/>
                  </a:schemeClr>
                </a:gs>
                <a:gs pos="100000">
                  <a:schemeClr val="folHlink"/>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endParaRPr lang="en-US" sz="2800"/>
            </a:p>
          </p:txBody>
        </p:sp>
        <p:sp>
          <p:nvSpPr>
            <p:cNvPr id="29" name="Rectangle 41"/>
            <p:cNvSpPr>
              <a:spLocks noChangeArrowheads="1"/>
            </p:cNvSpPr>
            <p:nvPr/>
          </p:nvSpPr>
          <p:spPr bwMode="black">
            <a:xfrm>
              <a:off x="9499766" y="6428771"/>
              <a:ext cx="4292433" cy="683264"/>
            </a:xfrm>
            <a:prstGeom prst="rect">
              <a:avLst/>
            </a:prstGeom>
            <a:noFill/>
            <a:ln w="9525">
              <a:noFill/>
              <a:miter lim="800000"/>
              <a:headEnd/>
              <a:tailEnd/>
            </a:ln>
            <a:effectLst/>
          </p:spPr>
          <p:txBody>
            <a:bodyPr wrap="square">
              <a:spAutoFit/>
            </a:bodyPr>
            <a:lstStyle/>
            <a:p>
              <a:pPr algn="ctr">
                <a:lnSpc>
                  <a:spcPct val="120000"/>
                </a:lnSpc>
              </a:pPr>
              <a:r>
                <a:rPr lang="en-US" sz="3200" b="1" dirty="0" err="1" smtClean="0">
                  <a:latin typeface="Times New Roman" pitchFamily="18" charset="0"/>
                  <a:cs typeface="Times New Roman" pitchFamily="18" charset="0"/>
                </a:rPr>
                <a:t>Bao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bì</a:t>
              </a:r>
              <a:r>
                <a:rPr lang="en-US" sz="3200" b="1" dirty="0" smtClean="0">
                  <a:latin typeface="Times New Roman" pitchFamily="18" charset="0"/>
                  <a:cs typeface="Times New Roman" pitchFamily="18" charset="0"/>
                </a:rPr>
                <a:t> </a:t>
              </a:r>
              <a:r>
                <a:rPr lang="en-US" sz="3200" b="1" err="1" smtClean="0">
                  <a:latin typeface="Times New Roman" pitchFamily="18" charset="0"/>
                  <a:cs typeface="Times New Roman" pitchFamily="18" charset="0"/>
                </a:rPr>
                <a:t>và</a:t>
              </a:r>
              <a:r>
                <a:rPr lang="en-US" sz="3200" b="1" smtClean="0">
                  <a:latin typeface="Times New Roman" pitchFamily="18" charset="0"/>
                  <a:cs typeface="Times New Roman" pitchFamily="18" charset="0"/>
                </a:rPr>
                <a:t> nhãn hiệu</a:t>
              </a:r>
              <a:endParaRPr lang="en-US" sz="3200" b="1" dirty="0">
                <a:latin typeface="Times New Roman" pitchFamily="18" charset="0"/>
                <a:cs typeface="Times New Roman" pitchFamily="18" charset="0"/>
              </a:endParaRPr>
            </a:p>
          </p:txBody>
        </p:sp>
        <p:sp>
          <p:nvSpPr>
            <p:cNvPr id="31" name="Freeform 44"/>
            <p:cNvSpPr>
              <a:spLocks/>
            </p:cNvSpPr>
            <p:nvPr/>
          </p:nvSpPr>
          <p:spPr bwMode="gray">
            <a:xfrm rot="20750241">
              <a:off x="8095903" y="5868909"/>
              <a:ext cx="1055549" cy="968375"/>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p>
          </p:txBody>
        </p:sp>
      </p:grpSp>
      <p:grpSp>
        <p:nvGrpSpPr>
          <p:cNvPr id="37" name="Group 36"/>
          <p:cNvGrpSpPr/>
          <p:nvPr/>
        </p:nvGrpSpPr>
        <p:grpSpPr>
          <a:xfrm>
            <a:off x="8151979" y="4816013"/>
            <a:ext cx="5640219" cy="1066800"/>
            <a:chOff x="8151979" y="4816013"/>
            <a:chExt cx="5640219" cy="1066800"/>
          </a:xfrm>
        </p:grpSpPr>
        <p:sp>
          <p:nvSpPr>
            <p:cNvPr id="8" name="AutoShape 5"/>
            <p:cNvSpPr>
              <a:spLocks noChangeArrowheads="1"/>
            </p:cNvSpPr>
            <p:nvPr/>
          </p:nvSpPr>
          <p:spPr bwMode="gray">
            <a:xfrm>
              <a:off x="9368003" y="4816013"/>
              <a:ext cx="4424195" cy="1066800"/>
            </a:xfrm>
            <a:prstGeom prst="roundRect">
              <a:avLst>
                <a:gd name="adj" fmla="val 11921"/>
              </a:avLst>
            </a:prstGeom>
            <a:gradFill rotWithShape="1">
              <a:gsLst>
                <a:gs pos="0">
                  <a:schemeClr val="accent2">
                    <a:gamma/>
                    <a:tint val="80000"/>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endParaRPr lang="en-US" sz="2800"/>
            </a:p>
          </p:txBody>
        </p:sp>
        <p:pic>
          <p:nvPicPr>
            <p:cNvPr id="9" name="Picture 6" descr="Picture4"/>
            <p:cNvPicPr>
              <a:picLocks noChangeAspect="1" noChangeArrowheads="1"/>
            </p:cNvPicPr>
            <p:nvPr/>
          </p:nvPicPr>
          <p:blipFill>
            <a:blip r:embed="rId20"/>
            <a:srcRect/>
            <a:stretch>
              <a:fillRect/>
            </a:stretch>
          </p:blipFill>
          <p:spPr bwMode="auto">
            <a:xfrm>
              <a:off x="9428329" y="5190521"/>
              <a:ext cx="793750" cy="673100"/>
            </a:xfrm>
            <a:prstGeom prst="rect">
              <a:avLst/>
            </a:prstGeom>
            <a:noFill/>
          </p:spPr>
        </p:pic>
        <p:sp>
          <p:nvSpPr>
            <p:cNvPr id="27" name="Rectangle 39"/>
            <p:cNvSpPr>
              <a:spLocks noChangeArrowheads="1"/>
            </p:cNvSpPr>
            <p:nvPr/>
          </p:nvSpPr>
          <p:spPr bwMode="black">
            <a:xfrm>
              <a:off x="9499767" y="5060488"/>
              <a:ext cx="3425825" cy="631711"/>
            </a:xfrm>
            <a:prstGeom prst="rect">
              <a:avLst/>
            </a:prstGeom>
            <a:noFill/>
            <a:ln w="9525">
              <a:noFill/>
              <a:miter lim="800000"/>
              <a:headEnd/>
              <a:tailEnd/>
            </a:ln>
            <a:effectLst/>
          </p:spPr>
          <p:txBody>
            <a:bodyPr>
              <a:spAutoFit/>
            </a:bodyPr>
            <a:lstStyle/>
            <a:p>
              <a:pPr algn="ctr">
                <a:lnSpc>
                  <a:spcPct val="120000"/>
                </a:lnSpc>
              </a:pPr>
              <a:r>
                <a:rPr lang="en-US" sz="3200" b="1" dirty="0" err="1" smtClean="0">
                  <a:latin typeface="Times New Roman" pitchFamily="18" charset="0"/>
                  <a:cs typeface="Times New Roman" pitchFamily="18" charset="0"/>
                </a:rPr>
                <a:t>Chủng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loại</a:t>
              </a:r>
              <a:endParaRPr lang="en-US" sz="3200" b="1" dirty="0">
                <a:latin typeface="Times New Roman" pitchFamily="18" charset="0"/>
                <a:cs typeface="Times New Roman" pitchFamily="18" charset="0"/>
              </a:endParaRPr>
            </a:p>
          </p:txBody>
        </p:sp>
        <p:sp>
          <p:nvSpPr>
            <p:cNvPr id="32" name="Freeform 45"/>
            <p:cNvSpPr>
              <a:spLocks/>
            </p:cNvSpPr>
            <p:nvPr/>
          </p:nvSpPr>
          <p:spPr bwMode="gray">
            <a:xfrm rot="16200000">
              <a:off x="8543298" y="4937315"/>
              <a:ext cx="314325" cy="1096963"/>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p>
          </p:txBody>
        </p:sp>
      </p:grpSp>
      <p:grpSp>
        <p:nvGrpSpPr>
          <p:cNvPr id="36" name="Group 35"/>
          <p:cNvGrpSpPr/>
          <p:nvPr/>
        </p:nvGrpSpPr>
        <p:grpSpPr>
          <a:xfrm>
            <a:off x="8149752" y="3269064"/>
            <a:ext cx="5642445" cy="1856264"/>
            <a:chOff x="8149752" y="3269064"/>
            <a:chExt cx="5642445" cy="1856264"/>
          </a:xfrm>
        </p:grpSpPr>
        <p:sp>
          <p:nvSpPr>
            <p:cNvPr id="6" name="AutoShape 3"/>
            <p:cNvSpPr>
              <a:spLocks noChangeArrowheads="1"/>
            </p:cNvSpPr>
            <p:nvPr/>
          </p:nvSpPr>
          <p:spPr bwMode="ltGray">
            <a:xfrm>
              <a:off x="9364828" y="3269064"/>
              <a:ext cx="4427369" cy="1066800"/>
            </a:xfrm>
            <a:prstGeom prst="roundRect">
              <a:avLst>
                <a:gd name="adj" fmla="val 11921"/>
              </a:avLst>
            </a:prstGeom>
            <a:gradFill rotWithShape="1">
              <a:gsLst>
                <a:gs pos="0">
                  <a:schemeClr val="accent1">
                    <a:gamma/>
                    <a:tint val="76078"/>
                    <a:invGamma/>
                  </a:schemeClr>
                </a:gs>
                <a:gs pos="100000">
                  <a:schemeClr val="accent1"/>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endParaRPr lang="en-US" sz="2800"/>
            </a:p>
          </p:txBody>
        </p:sp>
        <p:pic>
          <p:nvPicPr>
            <p:cNvPr id="7" name="Picture 4" descr="Picture4"/>
            <p:cNvPicPr>
              <a:picLocks noChangeAspect="1" noChangeArrowheads="1"/>
            </p:cNvPicPr>
            <p:nvPr/>
          </p:nvPicPr>
          <p:blipFill>
            <a:blip r:embed="rId20"/>
            <a:srcRect/>
            <a:stretch>
              <a:fillRect/>
            </a:stretch>
          </p:blipFill>
          <p:spPr bwMode="auto">
            <a:xfrm>
              <a:off x="9431504" y="3860196"/>
              <a:ext cx="792163" cy="673100"/>
            </a:xfrm>
            <a:prstGeom prst="rect">
              <a:avLst/>
            </a:prstGeom>
            <a:noFill/>
          </p:spPr>
        </p:pic>
        <p:sp>
          <p:nvSpPr>
            <p:cNvPr id="28" name="Rectangle 40"/>
            <p:cNvSpPr>
              <a:spLocks noChangeArrowheads="1"/>
            </p:cNvSpPr>
            <p:nvPr/>
          </p:nvSpPr>
          <p:spPr bwMode="black">
            <a:xfrm>
              <a:off x="9499767" y="3538363"/>
              <a:ext cx="3425825" cy="631711"/>
            </a:xfrm>
            <a:prstGeom prst="rect">
              <a:avLst/>
            </a:prstGeom>
            <a:noFill/>
            <a:ln w="9525">
              <a:noFill/>
              <a:miter lim="800000"/>
              <a:headEnd/>
              <a:tailEnd/>
            </a:ln>
            <a:effectLst/>
          </p:spPr>
          <p:txBody>
            <a:bodyPr>
              <a:spAutoFit/>
            </a:bodyPr>
            <a:lstStyle/>
            <a:p>
              <a:pPr algn="ctr">
                <a:lnSpc>
                  <a:spcPct val="120000"/>
                </a:lnSpc>
              </a:pPr>
              <a:r>
                <a:rPr lang="en-US" sz="3200" b="1" dirty="0" err="1" smtClean="0">
                  <a:latin typeface="Times New Roman" pitchFamily="18" charset="0"/>
                  <a:cs typeface="Times New Roman" pitchFamily="18" charset="0"/>
                </a:rPr>
                <a:t>Lợi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ích</a:t>
              </a:r>
              <a:endParaRPr lang="en-US" sz="3200" b="1" dirty="0">
                <a:latin typeface="Times New Roman" pitchFamily="18" charset="0"/>
                <a:cs typeface="Times New Roman" pitchFamily="18" charset="0"/>
              </a:endParaRPr>
            </a:p>
          </p:txBody>
        </p:sp>
        <p:sp>
          <p:nvSpPr>
            <p:cNvPr id="33" name="Freeform 46"/>
            <p:cNvSpPr>
              <a:spLocks/>
            </p:cNvSpPr>
            <p:nvPr/>
          </p:nvSpPr>
          <p:spPr bwMode="gray">
            <a:xfrm rot="11548029" flipH="1">
              <a:off x="8149752" y="4041065"/>
              <a:ext cx="896938" cy="1084263"/>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tx2">
                <a:alpha val="50000"/>
              </a:schemeClr>
            </a:solidFill>
            <a:ln w="9525" cap="flat" cmpd="sng">
              <a:noFill/>
              <a:prstDash val="solid"/>
              <a:round/>
              <a:headEnd type="none" w="med" len="med"/>
              <a:tailEnd type="none" w="med" len="med"/>
            </a:ln>
            <a:effectLst/>
          </p:spPr>
          <p:txBody>
            <a:bodyPr wrap="none" anchor="ctr"/>
            <a:lstStyle/>
            <a:p>
              <a:endParaRPr lang="en-US"/>
            </a:p>
          </p:txBody>
        </p:sp>
      </p:grpSp>
      <p:pic>
        <p:nvPicPr>
          <p:cNvPr id="34"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477365" y="-449793"/>
            <a:ext cx="3314103" cy="5952908"/>
          </a:xfrm>
          <a:prstGeom prst="rect">
            <a:avLst/>
          </a:prstGeom>
        </p:spPr>
      </p:pic>
    </p:spTree>
    <p:custDataLst>
      <p:tags r:id="rId1"/>
    </p:custDataLst>
    <p:extLst>
      <p:ext uri="{BB962C8B-B14F-4D97-AF65-F5344CB8AC3E}">
        <p14:creationId xmlns:p14="http://schemas.microsoft.com/office/powerpoint/2010/main" val="3166359525"/>
      </p:ext>
    </p:extLst>
  </p:cSld>
  <p:clrMapOvr>
    <a:masterClrMapping/>
  </p:clrMapOvr>
  <mc:AlternateContent xmlns:mc="http://schemas.openxmlformats.org/markup-compatibility/2006" xmlns:p14="http://schemas.microsoft.com/office/powerpoint/2010/main">
    <mc:Choice Requires="p14">
      <p:transition spd="slow" p14:dur="2000" advTm="10939"/>
    </mc:Choice>
    <mc:Fallback xmlns="">
      <p:transition spd="slow" advTm="1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875" b="21875"/>
          <a:stretch>
            <a:fillRect/>
          </a:stretch>
        </p:blipFill>
        <p:spPr>
          <a:xfrm>
            <a:off x="0" y="0"/>
            <a:ext cx="18288000" cy="10287000"/>
          </a:xfrm>
          <a:prstGeom prst="rect">
            <a:avLst/>
          </a:prstGeom>
        </p:spPr>
      </p:pic>
      <p:pic>
        <p:nvPicPr>
          <p:cNvPr id="6" name="Picture 6"/>
          <p:cNvPicPr>
            <a:picLocks noChangeAspect="1"/>
          </p:cNvPicPr>
          <p:nvPr/>
        </p:nvPicPr>
        <p:blipFill>
          <a:blip r:embed="rId5"/>
          <a:srcRect l="32227" r="24743" b="30203"/>
          <a:stretch>
            <a:fillRect/>
          </a:stretch>
        </p:blipFill>
        <p:spPr>
          <a:xfrm rot="-10800000">
            <a:off x="1028700" y="3558359"/>
            <a:ext cx="7569349" cy="6154411"/>
          </a:xfrm>
          <a:prstGeom prst="rect">
            <a:avLst/>
          </a:prstGeom>
        </p:spPr>
      </p:pic>
      <p:pic>
        <p:nvPicPr>
          <p:cNvPr id="7" name="Picture 7"/>
          <p:cNvPicPr>
            <a:picLocks noChangeAspect="1"/>
          </p:cNvPicPr>
          <p:nvPr/>
        </p:nvPicPr>
        <p:blipFill>
          <a:blip r:embed="rId5"/>
          <a:srcRect l="32695" r="25211" b="31049"/>
          <a:stretch>
            <a:fillRect/>
          </a:stretch>
        </p:blipFill>
        <p:spPr>
          <a:xfrm>
            <a:off x="9416975" y="3043156"/>
            <a:ext cx="7569349" cy="6215144"/>
          </a:xfrm>
          <a:prstGeom prst="rect">
            <a:avLst/>
          </a:prstGeom>
        </p:spPr>
      </p:pic>
      <p:grpSp>
        <p:nvGrpSpPr>
          <p:cNvPr id="8" name="Group 8"/>
          <p:cNvGrpSpPr>
            <a:grpSpLocks noChangeAspect="1"/>
          </p:cNvGrpSpPr>
          <p:nvPr/>
        </p:nvGrpSpPr>
        <p:grpSpPr>
          <a:xfrm>
            <a:off x="1664307" y="6395845"/>
            <a:ext cx="6298134" cy="2034728"/>
            <a:chOff x="0" y="0"/>
            <a:chExt cx="6351016" cy="2051812"/>
          </a:xfrm>
        </p:grpSpPr>
        <p:sp>
          <p:nvSpPr>
            <p:cNvPr id="9" name="Freeform 9"/>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6"/>
              <a:stretch>
                <a:fillRect t="-53114" b="-53114"/>
              </a:stretch>
            </a:blipFill>
          </p:spPr>
        </p:sp>
      </p:grpSp>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323737" y="-335138"/>
            <a:ext cx="2173871" cy="1544836"/>
          </a:xfrm>
          <a:prstGeom prst="rect">
            <a:avLst/>
          </a:prstGeom>
        </p:spPr>
      </p:pic>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342631" flipH="1">
            <a:off x="15673159" y="573470"/>
            <a:ext cx="873094" cy="796896"/>
          </a:xfrm>
          <a:prstGeom prst="rect">
            <a:avLst/>
          </a:prstGeom>
        </p:spPr>
      </p:pic>
      <p:sp>
        <p:nvSpPr>
          <p:cNvPr id="19" name="Rectangle 2"/>
          <p:cNvSpPr txBox="1">
            <a:spLocks noChangeArrowheads="1"/>
          </p:cNvSpPr>
          <p:nvPr/>
        </p:nvSpPr>
        <p:spPr>
          <a:xfrm>
            <a:off x="496186" y="342291"/>
            <a:ext cx="1057751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4000" b="1" smtClean="0">
                <a:solidFill>
                  <a:schemeClr val="bg1"/>
                </a:solidFill>
                <a:latin typeface="Times New Roman" pitchFamily="18" charset="0"/>
                <a:cs typeface="Times New Roman" pitchFamily="18" charset="0"/>
              </a:rPr>
              <a:t>3.2 Quyết định lợi ích sản phẩm</a:t>
            </a:r>
            <a:endParaRPr lang="en-US" sz="4000" b="1" dirty="0" smtClean="0">
              <a:solidFill>
                <a:schemeClr val="bg1"/>
              </a:solidFill>
              <a:latin typeface="Times New Roman" pitchFamily="18" charset="0"/>
              <a:cs typeface="Times New Roman" pitchFamily="18" charset="0"/>
            </a:endParaRPr>
          </a:p>
        </p:txBody>
      </p:sp>
      <p:sp>
        <p:nvSpPr>
          <p:cNvPr id="20" name="Rectangle 2"/>
          <p:cNvSpPr txBox="1">
            <a:spLocks noChangeArrowheads="1"/>
          </p:cNvSpPr>
          <p:nvPr/>
        </p:nvSpPr>
        <p:spPr bwMode="gray">
          <a:xfrm>
            <a:off x="1219201" y="4113442"/>
            <a:ext cx="7086600" cy="11430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a:lstStyle>
          <a:p>
            <a:pPr algn="just">
              <a:lnSpc>
                <a:spcPct val="130000"/>
              </a:lnSpc>
            </a:pPr>
            <a:r>
              <a:rPr lang="en-US" sz="3600" b="0" dirty="0" smtClean="0">
                <a:solidFill>
                  <a:schemeClr val="tx2">
                    <a:lumMod val="75000"/>
                  </a:schemeClr>
                </a:solidFill>
                <a:latin typeface="Times New Roman" pitchFamily="18" charset="0"/>
                <a:cs typeface="Times New Roman" pitchFamily="18" charset="0"/>
              </a:rPr>
              <a:t>“</a:t>
            </a:r>
            <a:r>
              <a:rPr lang="en-US" sz="3600" b="0" dirty="0" err="1" smtClean="0">
                <a:solidFill>
                  <a:schemeClr val="tx2">
                    <a:lumMod val="75000"/>
                  </a:schemeClr>
                </a:solidFill>
                <a:latin typeface="Times New Roman" pitchFamily="18" charset="0"/>
                <a:cs typeface="Times New Roman" pitchFamily="18" charset="0"/>
              </a:rPr>
              <a:t>Khách</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hàng</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mua</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lợi</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ích</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sản</a:t>
            </a:r>
            <a:r>
              <a:rPr lang="en-US" sz="3600" b="0" dirty="0" smtClean="0">
                <a:solidFill>
                  <a:schemeClr val="tx2">
                    <a:lumMod val="75000"/>
                  </a:schemeClr>
                </a:solidFill>
                <a:latin typeface="Times New Roman" pitchFamily="18" charset="0"/>
                <a:cs typeface="Times New Roman" pitchFamily="18" charset="0"/>
              </a:rPr>
              <a:t> </a:t>
            </a:r>
            <a:r>
              <a:rPr lang="en-US" sz="3600" b="0" err="1" smtClean="0">
                <a:solidFill>
                  <a:schemeClr val="tx2">
                    <a:lumMod val="75000"/>
                  </a:schemeClr>
                </a:solidFill>
                <a:latin typeface="Times New Roman" pitchFamily="18" charset="0"/>
                <a:cs typeface="Times New Roman" pitchFamily="18" charset="0"/>
              </a:rPr>
              <a:t>phẩm</a:t>
            </a:r>
            <a:r>
              <a:rPr lang="en-US" sz="3600" b="0" smtClean="0">
                <a:solidFill>
                  <a:schemeClr val="tx2">
                    <a:lumMod val="75000"/>
                  </a:schemeClr>
                </a:solidFill>
                <a:latin typeface="Times New Roman" pitchFamily="18" charset="0"/>
                <a:cs typeface="Times New Roman" pitchFamily="18" charset="0"/>
              </a:rPr>
              <a:t> chứ </a:t>
            </a:r>
            <a:r>
              <a:rPr lang="en-US" sz="3600" b="0" dirty="0" err="1" smtClean="0">
                <a:solidFill>
                  <a:schemeClr val="tx2">
                    <a:lumMod val="75000"/>
                  </a:schemeClr>
                </a:solidFill>
                <a:latin typeface="Times New Roman" pitchFamily="18" charset="0"/>
                <a:cs typeface="Times New Roman" pitchFamily="18" charset="0"/>
              </a:rPr>
              <a:t>không</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phải</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mua</a:t>
            </a:r>
            <a:r>
              <a:rPr lang="en-US" sz="3600" b="0" dirty="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sản</a:t>
            </a:r>
            <a:r>
              <a:rPr lang="en-US" sz="3600" b="0" dirty="0" smtClean="0">
                <a:solidFill>
                  <a:schemeClr val="tx2">
                    <a:lumMod val="75000"/>
                  </a:schemeClr>
                </a:solidFill>
                <a:latin typeface="Times New Roman" pitchFamily="18" charset="0"/>
                <a:cs typeface="Times New Roman" pitchFamily="18" charset="0"/>
              </a:rPr>
              <a:t> </a:t>
            </a:r>
            <a:r>
              <a:rPr lang="en-US" sz="3600" b="0" dirty="0" err="1" smtClean="0">
                <a:solidFill>
                  <a:schemeClr val="tx2">
                    <a:lumMod val="75000"/>
                  </a:schemeClr>
                </a:solidFill>
                <a:latin typeface="Times New Roman" pitchFamily="18" charset="0"/>
                <a:cs typeface="Times New Roman" pitchFamily="18" charset="0"/>
              </a:rPr>
              <a:t>phẩm</a:t>
            </a:r>
            <a:r>
              <a:rPr lang="en-US" sz="3600" b="0" dirty="0" smtClean="0">
                <a:solidFill>
                  <a:schemeClr val="tx2">
                    <a:lumMod val="75000"/>
                  </a:schemeClr>
                </a:solidFill>
                <a:latin typeface="Times New Roman" pitchFamily="18" charset="0"/>
                <a:cs typeface="Times New Roman" pitchFamily="18" charset="0"/>
              </a:rPr>
              <a:t>”</a:t>
            </a:r>
            <a:endParaRPr lang="en-US" sz="23900" b="0" dirty="0" smtClean="0">
              <a:solidFill>
                <a:schemeClr val="tx2">
                  <a:lumMod val="75000"/>
                </a:schemeClr>
              </a:solidFill>
              <a:latin typeface="Times New Roman" pitchFamily="18" charset="0"/>
              <a:cs typeface="Times New Roman" pitchFamily="18" charset="0"/>
            </a:endParaRPr>
          </a:p>
        </p:txBody>
      </p:sp>
      <p:sp>
        <p:nvSpPr>
          <p:cNvPr id="21" name="Rectangle 20"/>
          <p:cNvSpPr/>
          <p:nvPr/>
        </p:nvSpPr>
        <p:spPr>
          <a:xfrm>
            <a:off x="9905999" y="3992426"/>
            <a:ext cx="6759071" cy="5262979"/>
          </a:xfrm>
          <a:prstGeom prst="rect">
            <a:avLst/>
          </a:prstGeom>
        </p:spPr>
        <p:txBody>
          <a:bodyPr wrap="square">
            <a:spAutoFit/>
          </a:bodyPr>
          <a:lstStyle/>
          <a:p>
            <a:pPr algn="just">
              <a:lnSpc>
                <a:spcPct val="150000"/>
              </a:lnSpc>
            </a:pPr>
            <a:r>
              <a:rPr lang="en-US" sz="3200" b="1" dirty="0" err="1" smtClean="0">
                <a:solidFill>
                  <a:schemeClr val="tx2">
                    <a:lumMod val="75000"/>
                  </a:schemeClr>
                </a:solidFill>
                <a:latin typeface="Times New Roman" pitchFamily="18" charset="0"/>
                <a:cs typeface="Times New Roman" pitchFamily="18" charset="0"/>
              </a:rPr>
              <a:t>Các</a:t>
            </a:r>
            <a:r>
              <a:rPr lang="en-US" sz="3200" b="1" dirty="0" smtClean="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thuộc</a:t>
            </a:r>
            <a:r>
              <a:rPr lang="en-US" sz="3200" b="1" dirty="0" smtClean="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tính</a:t>
            </a:r>
            <a:r>
              <a:rPr lang="en-US" sz="3200" b="1" dirty="0" smtClean="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của</a:t>
            </a:r>
            <a:r>
              <a:rPr lang="en-US" sz="3200" b="1" dirty="0" smtClean="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sản</a:t>
            </a:r>
            <a:r>
              <a:rPr lang="en-US" sz="3200" b="1" dirty="0" smtClean="0">
                <a:solidFill>
                  <a:schemeClr val="tx2">
                    <a:lumMod val="75000"/>
                  </a:schemeClr>
                </a:solidFill>
                <a:latin typeface="Times New Roman" pitchFamily="18" charset="0"/>
                <a:cs typeface="Times New Roman" pitchFamily="18" charset="0"/>
              </a:rPr>
              <a:t> </a:t>
            </a:r>
            <a:r>
              <a:rPr lang="en-US" sz="3200" b="1" dirty="0" err="1" smtClean="0">
                <a:solidFill>
                  <a:schemeClr val="tx2">
                    <a:lumMod val="75000"/>
                  </a:schemeClr>
                </a:solidFill>
                <a:latin typeface="Times New Roman" pitchFamily="18" charset="0"/>
                <a:cs typeface="Times New Roman" pitchFamily="18" charset="0"/>
              </a:rPr>
              <a:t>phẩm</a:t>
            </a:r>
            <a:r>
              <a:rPr lang="en-US" sz="3200" b="1" dirty="0" smtClean="0">
                <a:solidFill>
                  <a:schemeClr val="tx2">
                    <a:lumMod val="75000"/>
                  </a:schemeClr>
                </a:solidFill>
                <a:latin typeface="Times New Roman" pitchFamily="18" charset="0"/>
                <a:cs typeface="Times New Roman" pitchFamily="18" charset="0"/>
              </a:rPr>
              <a:t>:</a:t>
            </a:r>
          </a:p>
          <a:p>
            <a:pPr marL="342900" indent="-342900" algn="just">
              <a:lnSpc>
                <a:spcPct val="150000"/>
              </a:lnSpc>
              <a:buFont typeface="Wingdings" pitchFamily="2" charset="2"/>
              <a:buChar char="Ø"/>
            </a:pPr>
            <a:r>
              <a:rPr lang="en-US" sz="3200" dirty="0" err="1" smtClean="0">
                <a:solidFill>
                  <a:schemeClr val="tx2">
                    <a:lumMod val="75000"/>
                  </a:schemeClr>
                </a:solidFill>
                <a:latin typeface="Times New Roman" pitchFamily="18" charset="0"/>
                <a:cs typeface="Times New Roman" pitchFamily="18" charset="0"/>
              </a:rPr>
              <a:t>Hình</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thức</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và</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kiểu</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dáng</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sản</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phẩm</a:t>
            </a:r>
            <a:endParaRPr lang="en-US" sz="3200" dirty="0" smtClean="0">
              <a:solidFill>
                <a:schemeClr val="tx2">
                  <a:lumMod val="75000"/>
                </a:schemeClr>
              </a:solidFill>
              <a:latin typeface="Times New Roman" pitchFamily="18" charset="0"/>
              <a:cs typeface="Times New Roman" pitchFamily="18" charset="0"/>
            </a:endParaRPr>
          </a:p>
          <a:p>
            <a:pPr marL="342900" indent="-342900" algn="just">
              <a:lnSpc>
                <a:spcPct val="150000"/>
              </a:lnSpc>
              <a:buFont typeface="Wingdings" pitchFamily="2" charset="2"/>
              <a:buChar char="Ø"/>
            </a:pPr>
            <a:r>
              <a:rPr lang="en-US" sz="3200" dirty="0" err="1" smtClean="0">
                <a:solidFill>
                  <a:schemeClr val="tx2">
                    <a:lumMod val="75000"/>
                  </a:schemeClr>
                </a:solidFill>
                <a:latin typeface="Times New Roman" pitchFamily="18" charset="0"/>
                <a:cs typeface="Times New Roman" pitchFamily="18" charset="0"/>
              </a:rPr>
              <a:t>Phẩm</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chất</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của</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hàng</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hóa</a:t>
            </a:r>
            <a:endParaRPr lang="en-US" sz="3200" dirty="0" smtClean="0">
              <a:solidFill>
                <a:schemeClr val="tx2">
                  <a:lumMod val="75000"/>
                </a:schemeClr>
              </a:solidFill>
              <a:latin typeface="Times New Roman" pitchFamily="18" charset="0"/>
              <a:cs typeface="Times New Roman" pitchFamily="18" charset="0"/>
            </a:endParaRPr>
          </a:p>
          <a:p>
            <a:pPr marL="342900" indent="-342900" algn="just">
              <a:lnSpc>
                <a:spcPct val="150000"/>
              </a:lnSpc>
              <a:buFont typeface="Wingdings" pitchFamily="2" charset="2"/>
              <a:buChar char="Ø"/>
            </a:pPr>
            <a:r>
              <a:rPr lang="en-US" sz="3200" dirty="0" err="1" smtClean="0">
                <a:solidFill>
                  <a:schemeClr val="tx2">
                    <a:lumMod val="75000"/>
                  </a:schemeClr>
                </a:solidFill>
                <a:latin typeface="Times New Roman" pitchFamily="18" charset="0"/>
                <a:cs typeface="Times New Roman" pitchFamily="18" charset="0"/>
              </a:rPr>
              <a:t>Giá</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trị</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hàng</a:t>
            </a:r>
            <a:r>
              <a:rPr lang="en-US" sz="3200" dirty="0" smtClean="0">
                <a:solidFill>
                  <a:schemeClr val="tx2">
                    <a:lumMod val="75000"/>
                  </a:schemeClr>
                </a:solidFill>
                <a:latin typeface="Times New Roman" pitchFamily="18" charset="0"/>
                <a:cs typeface="Times New Roman" pitchFamily="18" charset="0"/>
              </a:rPr>
              <a:t> </a:t>
            </a:r>
            <a:r>
              <a:rPr lang="en-US" sz="3200" dirty="0" err="1" smtClean="0">
                <a:solidFill>
                  <a:schemeClr val="tx2">
                    <a:lumMod val="75000"/>
                  </a:schemeClr>
                </a:solidFill>
                <a:latin typeface="Times New Roman" pitchFamily="18" charset="0"/>
                <a:cs typeface="Times New Roman" pitchFamily="18" charset="0"/>
              </a:rPr>
              <a:t>hóa</a:t>
            </a:r>
            <a:endParaRPr lang="en-US" sz="3200" dirty="0" smtClean="0">
              <a:solidFill>
                <a:schemeClr val="tx2">
                  <a:lumMod val="75000"/>
                </a:schemeClr>
              </a:solidFill>
              <a:latin typeface="Times New Roman" pitchFamily="18" charset="0"/>
              <a:cs typeface="Times New Roman" pitchFamily="18" charset="0"/>
            </a:endParaRPr>
          </a:p>
          <a:p>
            <a:pPr marL="342900" indent="-342900" algn="just">
              <a:lnSpc>
                <a:spcPct val="150000"/>
              </a:lnSpc>
              <a:buFont typeface="Wingdings" pitchFamily="2" charset="2"/>
              <a:buChar char="Ø"/>
            </a:pPr>
            <a:r>
              <a:rPr lang="en-US" sz="3200" dirty="0" smtClean="0">
                <a:solidFill>
                  <a:schemeClr val="tx2">
                    <a:lumMod val="75000"/>
                  </a:schemeClr>
                </a:solidFill>
                <a:latin typeface="Times New Roman" pitchFamily="18" charset="0"/>
                <a:cs typeface="Times New Roman" pitchFamily="18" charset="0"/>
              </a:rPr>
              <a:t>An </a:t>
            </a:r>
            <a:r>
              <a:rPr lang="en-US" sz="3200" dirty="0" err="1" smtClean="0">
                <a:solidFill>
                  <a:schemeClr val="tx2">
                    <a:lumMod val="75000"/>
                  </a:schemeClr>
                </a:solidFill>
                <a:latin typeface="Times New Roman" pitchFamily="18" charset="0"/>
                <a:cs typeface="Times New Roman" pitchFamily="18" charset="0"/>
              </a:rPr>
              <a:t>toàn</a:t>
            </a:r>
            <a:endParaRPr lang="en-US" sz="3200" dirty="0" smtClean="0">
              <a:solidFill>
                <a:schemeClr val="tx2">
                  <a:lumMod val="75000"/>
                </a:schemeClr>
              </a:solidFill>
              <a:latin typeface="Times New Roman" pitchFamily="18" charset="0"/>
              <a:cs typeface="Times New Roman" pitchFamily="18" charset="0"/>
            </a:endParaRPr>
          </a:p>
          <a:p>
            <a:pPr marL="342900" indent="-342900" algn="just">
              <a:lnSpc>
                <a:spcPct val="150000"/>
              </a:lnSpc>
              <a:buFont typeface="Wingdings" pitchFamily="2" charset="2"/>
              <a:buChar char="Ø"/>
            </a:pPr>
            <a:r>
              <a:rPr lang="en-US" sz="3200" smtClean="0">
                <a:solidFill>
                  <a:schemeClr val="tx2">
                    <a:lumMod val="75000"/>
                  </a:schemeClr>
                </a:solidFill>
                <a:latin typeface="Times New Roman" pitchFamily="18" charset="0"/>
                <a:cs typeface="Times New Roman" pitchFamily="18" charset="0"/>
              </a:rPr>
              <a:t>Chính sách bảo hành</a:t>
            </a:r>
            <a:endParaRPr lang="en-US" sz="3200" dirty="0" smtClean="0">
              <a:solidFill>
                <a:schemeClr val="tx2">
                  <a:lumMod val="75000"/>
                </a:schemeClr>
              </a:solidFill>
              <a:latin typeface="Times New Roman" pitchFamily="18" charset="0"/>
              <a:cs typeface="Times New Roman" pitchFamily="18" charset="0"/>
            </a:endParaRPr>
          </a:p>
          <a:p>
            <a:pPr marL="342900" indent="-342900" algn="just">
              <a:lnSpc>
                <a:spcPct val="150000"/>
              </a:lnSpc>
              <a:buFont typeface="Wingdings" pitchFamily="2" charset="2"/>
              <a:buChar char="Ø"/>
            </a:pPr>
            <a:r>
              <a:rPr lang="en-US" sz="3200" smtClean="0">
                <a:solidFill>
                  <a:schemeClr val="tx2">
                    <a:lumMod val="75000"/>
                  </a:schemeClr>
                </a:solidFill>
                <a:latin typeface="Times New Roman" pitchFamily="18" charset="0"/>
                <a:cs typeface="Times New Roman" pitchFamily="18" charset="0"/>
              </a:rPr>
              <a:t>….</a:t>
            </a:r>
            <a:endParaRPr lang="en-US" sz="3200" dirty="0">
              <a:solidFill>
                <a:schemeClr val="tx2">
                  <a:lumMod val="75000"/>
                </a:schemeClr>
              </a:solidFill>
              <a:latin typeface="Times New Roman" pitchFamily="18" charset="0"/>
              <a:cs typeface="Times New Roman"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361"/>
    </mc:Choice>
    <mc:Fallback xmlns="">
      <p:transition spd="slow" advTm="443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10732" b="10732"/>
          <a:stretch>
            <a:fillRect/>
          </a:stretch>
        </p:blipFill>
        <p:spPr>
          <a:xfrm>
            <a:off x="0" y="0"/>
            <a:ext cx="18288000" cy="102870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66044" y="79732"/>
            <a:ext cx="11630393" cy="1514128"/>
          </a:xfrm>
          <a:prstGeom prst="rect">
            <a:avLst/>
          </a:prstGeom>
        </p:spPr>
      </p:pic>
      <p:pic>
        <p:nvPicPr>
          <p:cNvPr id="6" name="Picture 6"/>
          <p:cNvPicPr>
            <a:picLocks noChangeAspect="1"/>
          </p:cNvPicPr>
          <p:nvPr/>
        </p:nvPicPr>
        <p:blipFill>
          <a:blip r:embed="rId7"/>
          <a:srcRect l="29860" t="7891" r="41479" b="41688"/>
          <a:stretch>
            <a:fillRect/>
          </a:stretch>
        </p:blipFill>
        <p:spPr>
          <a:xfrm rot="-10800000">
            <a:off x="9848845" y="2876917"/>
            <a:ext cx="6822767" cy="6553233"/>
          </a:xfrm>
          <a:prstGeom prst="rect">
            <a:avLst/>
          </a:prstGeom>
        </p:spPr>
      </p:pic>
      <p:sp>
        <p:nvSpPr>
          <p:cNvPr id="9" name="TextBox 9"/>
          <p:cNvSpPr txBox="1"/>
          <p:nvPr/>
        </p:nvSpPr>
        <p:spPr>
          <a:xfrm>
            <a:off x="1447800" y="509680"/>
            <a:ext cx="10308262" cy="677108"/>
          </a:xfrm>
          <a:prstGeom prst="rect">
            <a:avLst/>
          </a:prstGeom>
        </p:spPr>
        <p:txBody>
          <a:bodyPr lIns="0" tIns="0" rIns="0" bIns="0" rtlCol="0" anchor="t">
            <a:spAutoFit/>
          </a:bodyPr>
          <a:lstStyle/>
          <a:p>
            <a:r>
              <a:rPr lang="en-US" sz="4400" b="1">
                <a:solidFill>
                  <a:schemeClr val="tx2">
                    <a:lumMod val="75000"/>
                  </a:schemeClr>
                </a:solidFill>
                <a:latin typeface="Times New Roman" pitchFamily="18" charset="0"/>
                <a:cs typeface="Times New Roman" pitchFamily="18" charset="0"/>
              </a:rPr>
              <a:t>3.3 Quyết định về chủng loại sản phẩm</a:t>
            </a:r>
            <a:endParaRPr lang="en-US" sz="4400">
              <a:solidFill>
                <a:schemeClr val="tx2">
                  <a:lumMod val="75000"/>
                </a:schemeClr>
              </a:solidFill>
              <a:latin typeface="Times New Roman" pitchFamily="18" charset="0"/>
              <a:cs typeface="Times New Roman" pitchFamily="18" charset="0"/>
            </a:endParaRPr>
          </a:p>
        </p:txBody>
      </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056103" y="8814911"/>
            <a:ext cx="997515" cy="708873"/>
          </a:xfrm>
          <a:prstGeom prst="rect">
            <a:avLst/>
          </a:prstGeom>
        </p:spPr>
      </p:pic>
      <p:pic>
        <p:nvPicPr>
          <p:cNvPr id="22" name="Google Shape;332;p26"/>
          <p:cNvPicPr preferRelativeResize="0"/>
          <p:nvPr/>
        </p:nvPicPr>
        <p:blipFill rotWithShape="1">
          <a:blip r:embed="rId17">
            <a:alphaModFix/>
          </a:blip>
          <a:srcRect/>
          <a:stretch/>
        </p:blipFill>
        <p:spPr>
          <a:xfrm>
            <a:off x="12420600" y="90123"/>
            <a:ext cx="5346628" cy="234952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grpSp>
        <p:nvGrpSpPr>
          <p:cNvPr id="8" name="Group 7"/>
          <p:cNvGrpSpPr/>
          <p:nvPr/>
        </p:nvGrpSpPr>
        <p:grpSpPr>
          <a:xfrm>
            <a:off x="685799" y="1944286"/>
            <a:ext cx="6822767" cy="4031637"/>
            <a:chOff x="685799" y="1944286"/>
            <a:chExt cx="6822767" cy="4357535"/>
          </a:xfrm>
        </p:grpSpPr>
        <p:pic>
          <p:nvPicPr>
            <p:cNvPr id="4" name="Picture 4"/>
            <p:cNvPicPr>
              <a:picLocks noChangeAspect="1"/>
            </p:cNvPicPr>
            <p:nvPr/>
          </p:nvPicPr>
          <p:blipFill>
            <a:blip r:embed="rId7"/>
            <a:srcRect l="70069" t="16798" r="1270" b="32781"/>
            <a:stretch>
              <a:fillRect/>
            </a:stretch>
          </p:blipFill>
          <p:spPr>
            <a:xfrm rot="-10800000">
              <a:off x="685799" y="1944286"/>
              <a:ext cx="6822767" cy="4357535"/>
            </a:xfrm>
            <a:prstGeom prst="rect">
              <a:avLst/>
            </a:prstGeom>
          </p:spPr>
        </p:pic>
        <p:sp>
          <p:nvSpPr>
            <p:cNvPr id="23" name="Rectangle 22"/>
            <p:cNvSpPr/>
            <p:nvPr/>
          </p:nvSpPr>
          <p:spPr>
            <a:xfrm>
              <a:off x="1072170" y="2171700"/>
              <a:ext cx="6014429" cy="3046988"/>
            </a:xfrm>
            <a:prstGeom prst="rect">
              <a:avLst/>
            </a:prstGeom>
          </p:spPr>
          <p:txBody>
            <a:bodyPr wrap="square">
              <a:spAutoFit/>
            </a:bodyPr>
            <a:lstStyle/>
            <a:p>
              <a:r>
                <a:rPr lang="en-US" sz="3200" b="1" i="1">
                  <a:latin typeface="Times New Roman" pitchFamily="18" charset="0"/>
                  <a:cs typeface="Times New Roman" pitchFamily="18" charset="0"/>
                </a:rPr>
                <a:t>Chủng loại (dòng) sản phẩm:</a:t>
              </a:r>
              <a:r>
                <a:rPr lang="en-US" sz="3200" b="1">
                  <a:latin typeface="Times New Roman" pitchFamily="18" charset="0"/>
                  <a:cs typeface="Times New Roman" pitchFamily="18" charset="0"/>
                </a:rPr>
                <a:t> </a:t>
              </a:r>
              <a:endParaRPr lang="en-US" sz="3200" b="1" smtClean="0">
                <a:latin typeface="Times New Roman" pitchFamily="18" charset="0"/>
                <a:cs typeface="Times New Roman" pitchFamily="18" charset="0"/>
              </a:endParaRPr>
            </a:p>
            <a:p>
              <a:pPr algn="just"/>
              <a:r>
                <a:rPr lang="en-US" sz="3200" smtClean="0">
                  <a:latin typeface="Times New Roman" pitchFamily="18" charset="0"/>
                  <a:cs typeface="Times New Roman" pitchFamily="18" charset="0"/>
                </a:rPr>
                <a:t>Là </a:t>
              </a:r>
              <a:r>
                <a:rPr lang="en-US" sz="3200">
                  <a:latin typeface="Times New Roman" pitchFamily="18" charset="0"/>
                  <a:cs typeface="Times New Roman" pitchFamily="18" charset="0"/>
                </a:rPr>
                <a:t>một nhóm sản phẩm có liên quan mật thiết với </a:t>
              </a:r>
              <a:r>
                <a:rPr lang="en-US" sz="3200" smtClean="0">
                  <a:latin typeface="Times New Roman" pitchFamily="18" charset="0"/>
                  <a:cs typeface="Times New Roman" pitchFamily="18" charset="0"/>
                </a:rPr>
                <a:t>nhau:</a:t>
              </a:r>
            </a:p>
            <a:p>
              <a:pPr algn="just"/>
              <a:r>
                <a:rPr lang="en-US" sz="3200" i="1" smtClean="0">
                  <a:latin typeface="Times New Roman" pitchFamily="18" charset="0"/>
                  <a:cs typeface="Times New Roman" pitchFamily="18" charset="0"/>
                </a:rPr>
                <a:t>+ Về </a:t>
              </a:r>
              <a:r>
                <a:rPr lang="en-US" sz="3200" i="1">
                  <a:latin typeface="Times New Roman" pitchFamily="18" charset="0"/>
                  <a:cs typeface="Times New Roman" pitchFamily="18" charset="0"/>
                </a:rPr>
                <a:t>chức </a:t>
              </a:r>
              <a:r>
                <a:rPr lang="en-US" sz="3200" i="1" smtClean="0">
                  <a:latin typeface="Times New Roman" pitchFamily="18" charset="0"/>
                  <a:cs typeface="Times New Roman" pitchFamily="18" charset="0"/>
                </a:rPr>
                <a:t>năng</a:t>
              </a:r>
            </a:p>
            <a:p>
              <a:pPr algn="just"/>
              <a:r>
                <a:rPr lang="en-US" sz="3200" i="1" smtClean="0">
                  <a:latin typeface="Times New Roman" pitchFamily="18" charset="0"/>
                  <a:cs typeface="Times New Roman" pitchFamily="18" charset="0"/>
                </a:rPr>
                <a:t>+ Về nhóm </a:t>
              </a:r>
              <a:r>
                <a:rPr lang="en-US" sz="3200" i="1">
                  <a:latin typeface="Times New Roman" pitchFamily="18" charset="0"/>
                  <a:cs typeface="Times New Roman" pitchFamily="18" charset="0"/>
                </a:rPr>
                <a:t>khách </a:t>
              </a:r>
              <a:r>
                <a:rPr lang="en-US" sz="3200" i="1" smtClean="0">
                  <a:latin typeface="Times New Roman" pitchFamily="18" charset="0"/>
                  <a:cs typeface="Times New Roman" pitchFamily="18" charset="0"/>
                </a:rPr>
                <a:t>hàng</a:t>
              </a:r>
            </a:p>
            <a:p>
              <a:pPr algn="just"/>
              <a:r>
                <a:rPr lang="en-US" sz="3200" i="1" smtClean="0">
                  <a:latin typeface="Times New Roman" pitchFamily="18" charset="0"/>
                  <a:cs typeface="Times New Roman" pitchFamily="18" charset="0"/>
                </a:rPr>
                <a:t>+ Về mức giá</a:t>
              </a:r>
              <a:endParaRPr lang="en-US" sz="3200" i="1">
                <a:latin typeface="Times New Roman" pitchFamily="18" charset="0"/>
                <a:cs typeface="Times New Roman" pitchFamily="18" charset="0"/>
              </a:endParaRPr>
            </a:p>
          </p:txBody>
        </p:sp>
      </p:grpSp>
      <p:sp>
        <p:nvSpPr>
          <p:cNvPr id="24" name="Rectangle 23"/>
          <p:cNvSpPr/>
          <p:nvPr/>
        </p:nvSpPr>
        <p:spPr>
          <a:xfrm>
            <a:off x="10277371" y="3156585"/>
            <a:ext cx="5965715" cy="2554545"/>
          </a:xfrm>
          <a:prstGeom prst="rect">
            <a:avLst/>
          </a:prstGeom>
        </p:spPr>
        <p:txBody>
          <a:bodyPr wrap="square">
            <a:spAutoFit/>
          </a:bodyPr>
          <a:lstStyle/>
          <a:p>
            <a:pPr algn="just"/>
            <a:r>
              <a:rPr lang="en-US" sz="3200" b="1" i="1">
                <a:latin typeface="Times New Roman" pitchFamily="18" charset="0"/>
                <a:cs typeface="Times New Roman" pitchFamily="18" charset="0"/>
              </a:rPr>
              <a:t>Danh mục sản phẩm:</a:t>
            </a:r>
            <a:r>
              <a:rPr lang="en-US" sz="3200" b="1">
                <a:latin typeface="Times New Roman" pitchFamily="18" charset="0"/>
                <a:cs typeface="Times New Roman" pitchFamily="18" charset="0"/>
              </a:rPr>
              <a:t> </a:t>
            </a:r>
            <a:endParaRPr lang="en-US" sz="3200" b="1" smtClean="0">
              <a:latin typeface="Times New Roman" pitchFamily="18" charset="0"/>
              <a:cs typeface="Times New Roman" pitchFamily="18" charset="0"/>
            </a:endParaRPr>
          </a:p>
          <a:p>
            <a:pPr algn="just"/>
            <a:r>
              <a:rPr lang="en-US" sz="3200" smtClean="0">
                <a:latin typeface="Times New Roman" pitchFamily="18" charset="0"/>
                <a:cs typeface="Times New Roman" pitchFamily="18" charset="0"/>
              </a:rPr>
              <a:t>Là </a:t>
            </a:r>
            <a:r>
              <a:rPr lang="en-US" sz="3200">
                <a:latin typeface="Times New Roman" pitchFamily="18" charset="0"/>
                <a:cs typeface="Times New Roman" pitchFamily="18" charset="0"/>
              </a:rPr>
              <a:t>tập hợp những chủng loại (dòng) sản phẩm hay tập hợp các thang sản phẩm khác nhau của HTX</a:t>
            </a:r>
          </a:p>
        </p:txBody>
      </p:sp>
      <p:sp>
        <p:nvSpPr>
          <p:cNvPr id="25" name="Rectangle 24"/>
          <p:cNvSpPr/>
          <p:nvPr/>
        </p:nvSpPr>
        <p:spPr>
          <a:xfrm>
            <a:off x="10320312" y="6122360"/>
            <a:ext cx="5965714" cy="3046988"/>
          </a:xfrm>
          <a:prstGeom prst="rect">
            <a:avLst/>
          </a:prstGeom>
        </p:spPr>
        <p:txBody>
          <a:bodyPr wrap="square">
            <a:spAutoFit/>
          </a:bodyPr>
          <a:lstStyle/>
          <a:p>
            <a:pPr algn="just"/>
            <a:r>
              <a:rPr lang="en-US" sz="3200" b="1" i="1">
                <a:latin typeface="Times New Roman" pitchFamily="18" charset="0"/>
                <a:cs typeface="Times New Roman" pitchFamily="18" charset="0"/>
              </a:rPr>
              <a:t>Danh mục sản phẩm của một HTX/doanh nghiệp sẽ </a:t>
            </a:r>
            <a:r>
              <a:rPr lang="en-US" sz="3200" b="1" i="1" smtClean="0">
                <a:latin typeface="Times New Roman" pitchFamily="18" charset="0"/>
                <a:cs typeface="Times New Roman" pitchFamily="18" charset="0"/>
              </a:rPr>
              <a:t>có: </a:t>
            </a:r>
          </a:p>
          <a:p>
            <a:pPr marL="457200" indent="-457200" algn="just">
              <a:buFont typeface="Arial" pitchFamily="34" charset="0"/>
              <a:buChar char="•"/>
            </a:pPr>
            <a:r>
              <a:rPr lang="en-US" sz="3200" smtClean="0">
                <a:latin typeface="Times New Roman" pitchFamily="18" charset="0"/>
                <a:cs typeface="Times New Roman" pitchFamily="18" charset="0"/>
              </a:rPr>
              <a:t>Chiều rộng</a:t>
            </a:r>
          </a:p>
          <a:p>
            <a:pPr marL="457200" indent="-457200" algn="just">
              <a:buFont typeface="Arial" pitchFamily="34" charset="0"/>
              <a:buChar char="•"/>
            </a:pPr>
            <a:r>
              <a:rPr lang="en-US" sz="3200">
                <a:latin typeface="Times New Roman" pitchFamily="18" charset="0"/>
                <a:cs typeface="Times New Roman" pitchFamily="18" charset="0"/>
              </a:rPr>
              <a:t>C</a:t>
            </a:r>
            <a:r>
              <a:rPr lang="en-US" sz="3200" smtClean="0">
                <a:latin typeface="Times New Roman" pitchFamily="18" charset="0"/>
                <a:cs typeface="Times New Roman" pitchFamily="18" charset="0"/>
              </a:rPr>
              <a:t>hiều dài</a:t>
            </a:r>
          </a:p>
          <a:p>
            <a:pPr marL="457200" indent="-457200" algn="just">
              <a:buFont typeface="Arial" pitchFamily="34" charset="0"/>
              <a:buChar char="•"/>
            </a:pPr>
            <a:r>
              <a:rPr lang="en-US" sz="3200">
                <a:latin typeface="Times New Roman" pitchFamily="18" charset="0"/>
                <a:cs typeface="Times New Roman" pitchFamily="18" charset="0"/>
              </a:rPr>
              <a:t>C</a:t>
            </a:r>
            <a:r>
              <a:rPr lang="en-US" sz="3200" smtClean="0">
                <a:latin typeface="Times New Roman" pitchFamily="18" charset="0"/>
                <a:cs typeface="Times New Roman" pitchFamily="18" charset="0"/>
              </a:rPr>
              <a:t>hiều sâu</a:t>
            </a:r>
          </a:p>
          <a:p>
            <a:pPr marL="457200" indent="-457200" algn="just">
              <a:buFont typeface="Arial" pitchFamily="34" charset="0"/>
              <a:buChar char="•"/>
            </a:pPr>
            <a:r>
              <a:rPr lang="en-US" sz="3200" smtClean="0">
                <a:latin typeface="Times New Roman" pitchFamily="18" charset="0"/>
                <a:cs typeface="Times New Roman" pitchFamily="18" charset="0"/>
              </a:rPr>
              <a:t>Tính </a:t>
            </a:r>
            <a:r>
              <a:rPr lang="en-US" sz="3200">
                <a:latin typeface="Times New Roman" pitchFamily="18" charset="0"/>
                <a:cs typeface="Times New Roman" pitchFamily="18" charset="0"/>
              </a:rPr>
              <a:t>đồng </a:t>
            </a:r>
            <a:r>
              <a:rPr lang="en-US" sz="3200" smtClean="0">
                <a:latin typeface="Times New Roman" pitchFamily="18" charset="0"/>
                <a:cs typeface="Times New Roman" pitchFamily="18" charset="0"/>
              </a:rPr>
              <a:t>nhất</a:t>
            </a:r>
            <a:endParaRPr lang="en-US" sz="3200">
              <a:latin typeface="Times New Roman" pitchFamily="18" charset="0"/>
              <a:cs typeface="Times New Roman" pitchFamily="18" charset="0"/>
            </a:endParaRPr>
          </a:p>
        </p:txBody>
      </p:sp>
      <p:sp>
        <p:nvSpPr>
          <p:cNvPr id="26" name="Rounded Rectangle 25"/>
          <p:cNvSpPr/>
          <p:nvPr/>
        </p:nvSpPr>
        <p:spPr>
          <a:xfrm>
            <a:off x="685799" y="7896266"/>
            <a:ext cx="8458201" cy="220023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200" i="1">
                <a:solidFill>
                  <a:srgbClr val="C00000"/>
                </a:solidFill>
                <a:latin typeface="Times New Roman" pitchFamily="18" charset="0"/>
                <a:cs typeface="Times New Roman" pitchFamily="18" charset="0"/>
              </a:rPr>
              <a:t>HTX có thể mở rộng hay thu hẹp danh mục sản phẩm của mình đang có trên thị trường tùy theo mức độ cạnh tranh hay nhu cầu tiêu </a:t>
            </a:r>
            <a:r>
              <a:rPr lang="en-US" sz="3200" i="1" smtClean="0">
                <a:solidFill>
                  <a:srgbClr val="C00000"/>
                </a:solidFill>
                <a:latin typeface="Times New Roman" pitchFamily="18" charset="0"/>
                <a:cs typeface="Times New Roman" pitchFamily="18" charset="0"/>
              </a:rPr>
              <a:t>dùng</a:t>
            </a:r>
            <a:endParaRPr lang="en-US" sz="3200" i="1">
              <a:solidFill>
                <a:srgbClr val="C00000"/>
              </a:solidFill>
            </a:endParaRPr>
          </a:p>
        </p:txBody>
      </p:sp>
      <p:pic>
        <p:nvPicPr>
          <p:cNvPr id="5" name="Picture 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86335" y="4802537"/>
            <a:ext cx="1504757" cy="149928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386"/>
    </mc:Choice>
    <mc:Fallback xmlns="">
      <p:transition spd="slow" advTm="56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heel(1)">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779319" y="319490"/>
            <a:ext cx="16935450" cy="857250"/>
          </a:xfrm>
          <a:prstGeom prst="rect">
            <a:avLst/>
          </a:prstGeom>
          <a:noFill/>
          <a:ln w="9525">
            <a:noFill/>
            <a:miter lim="800000"/>
            <a:headEnd/>
            <a:tailEnd/>
          </a:ln>
          <a:effectLst>
            <a:outerShdw dist="35921" dir="2700000" algn="ctr" rotWithShape="0">
              <a:srgbClr val="FFFFFF"/>
            </a:outerShdw>
          </a:effectLst>
        </p:spPr>
        <p:txBody>
          <a:bodyPr vert="horz" wrap="square" lIns="163284" tIns="81642" rIns="163284" bIns="81642" numCol="1" anchor="ctr" anchorCtr="0" compatLnSpc="1">
            <a:prstTxWarp prst="textNoShape">
              <a:avLst/>
            </a:prstTxWarp>
          </a:bodyPr>
          <a:lst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a:lstStyle>
          <a:p>
            <a:pPr algn="ctr">
              <a:lnSpc>
                <a:spcPct val="150000"/>
              </a:lnSpc>
            </a:pPr>
            <a:r>
              <a:rPr lang="en-US" sz="4300" smtClean="0">
                <a:solidFill>
                  <a:schemeClr val="tx2">
                    <a:lumMod val="75000"/>
                  </a:schemeClr>
                </a:solidFill>
                <a:latin typeface="Times New Roman" pitchFamily="18" charset="0"/>
                <a:cs typeface="Times New Roman" pitchFamily="18" charset="0"/>
              </a:rPr>
              <a:t>Ví dụ: Danh </a:t>
            </a:r>
            <a:r>
              <a:rPr lang="en-US" sz="4300">
                <a:solidFill>
                  <a:schemeClr val="tx2">
                    <a:lumMod val="75000"/>
                  </a:schemeClr>
                </a:solidFill>
                <a:latin typeface="Times New Roman" pitchFamily="18" charset="0"/>
                <a:cs typeface="Times New Roman" pitchFamily="18" charset="0"/>
              </a:rPr>
              <a:t>mục </a:t>
            </a:r>
            <a:r>
              <a:rPr lang="en-US" sz="4300" dirty="0" err="1">
                <a:solidFill>
                  <a:schemeClr val="tx2">
                    <a:lumMod val="75000"/>
                  </a:schemeClr>
                </a:solidFill>
                <a:latin typeface="Times New Roman" pitchFamily="18" charset="0"/>
                <a:cs typeface="Times New Roman" pitchFamily="18" charset="0"/>
              </a:rPr>
              <a:t>sản</a:t>
            </a:r>
            <a:r>
              <a:rPr lang="en-US" sz="4300" dirty="0">
                <a:solidFill>
                  <a:schemeClr val="tx2">
                    <a:lumMod val="75000"/>
                  </a:schemeClr>
                </a:solidFill>
                <a:latin typeface="Times New Roman" pitchFamily="18" charset="0"/>
                <a:cs typeface="Times New Roman" pitchFamily="18" charset="0"/>
              </a:rPr>
              <a:t> </a:t>
            </a:r>
            <a:r>
              <a:rPr lang="en-US" sz="4300" dirty="0" err="1">
                <a:solidFill>
                  <a:schemeClr val="tx2">
                    <a:lumMod val="75000"/>
                  </a:schemeClr>
                </a:solidFill>
                <a:latin typeface="Times New Roman" pitchFamily="18" charset="0"/>
                <a:cs typeface="Times New Roman" pitchFamily="18" charset="0"/>
              </a:rPr>
              <a:t>phẩm</a:t>
            </a:r>
            <a:r>
              <a:rPr lang="en-US" sz="4300" dirty="0">
                <a:solidFill>
                  <a:schemeClr val="tx2">
                    <a:lumMod val="75000"/>
                  </a:schemeClr>
                </a:solidFill>
                <a:latin typeface="Times New Roman" pitchFamily="18" charset="0"/>
                <a:cs typeface="Times New Roman" pitchFamily="18" charset="0"/>
              </a:rPr>
              <a:t> </a:t>
            </a:r>
            <a:r>
              <a:rPr lang="en-US" sz="4300" err="1">
                <a:solidFill>
                  <a:schemeClr val="tx2">
                    <a:lumMod val="75000"/>
                  </a:schemeClr>
                </a:solidFill>
                <a:latin typeface="Times New Roman" pitchFamily="18" charset="0"/>
                <a:cs typeface="Times New Roman" pitchFamily="18" charset="0"/>
              </a:rPr>
              <a:t>của</a:t>
            </a:r>
            <a:r>
              <a:rPr lang="en-US" sz="4300">
                <a:solidFill>
                  <a:schemeClr val="tx2">
                    <a:lumMod val="75000"/>
                  </a:schemeClr>
                </a:solidFill>
                <a:latin typeface="Times New Roman" pitchFamily="18" charset="0"/>
                <a:cs typeface="Times New Roman" pitchFamily="18" charset="0"/>
              </a:rPr>
              <a:t> </a:t>
            </a:r>
            <a:r>
              <a:rPr lang="en-US" sz="4300" smtClean="0">
                <a:solidFill>
                  <a:schemeClr val="tx2">
                    <a:lumMod val="75000"/>
                  </a:schemeClr>
                </a:solidFill>
                <a:latin typeface="Times New Roman" pitchFamily="18" charset="0"/>
                <a:cs typeface="Times New Roman" pitchFamily="18" charset="0"/>
              </a:rPr>
              <a:t>HTX rau sạch Green farm</a:t>
            </a:r>
            <a:endParaRPr lang="en-US" sz="4300" dirty="0">
              <a:solidFill>
                <a:schemeClr val="tx2">
                  <a:lumMod val="75000"/>
                </a:schemeClr>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66616367"/>
              </p:ext>
            </p:extLst>
          </p:nvPr>
        </p:nvGraphicFramePr>
        <p:xfrm>
          <a:off x="368872" y="2514602"/>
          <a:ext cx="16935452" cy="6967728"/>
        </p:xfrm>
        <a:graphic>
          <a:graphicData uri="http://schemas.openxmlformats.org/drawingml/2006/table">
            <a:tbl>
              <a:tblPr firstRow="1" bandRow="1">
                <a:tableStyleId>{ED083AE6-46FA-4A59-8FB0-9F97EB10719F}</a:tableStyleId>
              </a:tblPr>
              <a:tblGrid>
                <a:gridCol w="3497752"/>
                <a:gridCol w="3952264"/>
                <a:gridCol w="3161812"/>
                <a:gridCol w="3161812"/>
                <a:gridCol w="3161812"/>
              </a:tblGrid>
              <a:tr h="1124712">
                <a:tc>
                  <a:txBody>
                    <a:bodyPr/>
                    <a:lstStyle/>
                    <a:p>
                      <a:pPr algn="ctr">
                        <a:lnSpc>
                          <a:spcPct val="120000"/>
                        </a:lnSpc>
                        <a:spcBef>
                          <a:spcPts val="0"/>
                        </a:spcBef>
                      </a:pPr>
                      <a:r>
                        <a:rPr lang="en-US" sz="2700" dirty="0" smtClean="0">
                          <a:latin typeface="Times New Roman" pitchFamily="18" charset="0"/>
                          <a:cs typeface="Times New Roman" pitchFamily="18" charset="0"/>
                        </a:rPr>
                        <a:t>Rau </a:t>
                      </a:r>
                      <a:r>
                        <a:rPr lang="en-US" sz="2700" dirty="0" err="1" smtClean="0">
                          <a:latin typeface="Times New Roman" pitchFamily="18" charset="0"/>
                          <a:cs typeface="Times New Roman" pitchFamily="18" charset="0"/>
                        </a:rPr>
                        <a:t>lấy</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lá</a:t>
                      </a:r>
                      <a:endParaRPr lang="en-US" sz="2700" dirty="0">
                        <a:solidFill>
                          <a:srgbClr val="C00000"/>
                        </a:solidFill>
                        <a:latin typeface="Times New Roman" pitchFamily="18" charset="0"/>
                        <a:cs typeface="Times New Roman" pitchFamily="18" charset="0"/>
                      </a:endParaRPr>
                    </a:p>
                  </a:txBody>
                  <a:tcPr marL="182880" marR="182880" marT="68580" marB="68580"/>
                </a:tc>
                <a:tc>
                  <a:txBody>
                    <a:bodyPr/>
                    <a:lstStyle/>
                    <a:p>
                      <a:pPr algn="ctr">
                        <a:lnSpc>
                          <a:spcPct val="120000"/>
                        </a:lnSpc>
                        <a:spcBef>
                          <a:spcPts val="0"/>
                        </a:spcBef>
                      </a:pPr>
                      <a:r>
                        <a:rPr lang="en-US" sz="2700" dirty="0" err="1" smtClean="0">
                          <a:latin typeface="Times New Roman" pitchFamily="18" charset="0"/>
                          <a:cs typeface="Times New Roman" pitchFamily="18" charset="0"/>
                        </a:rPr>
                        <a:t>Củ</a:t>
                      </a:r>
                      <a:endParaRPr lang="en-US" sz="2700" dirty="0">
                        <a:solidFill>
                          <a:srgbClr val="C00000"/>
                        </a:solidFill>
                        <a:latin typeface="Times New Roman" pitchFamily="18" charset="0"/>
                        <a:cs typeface="Times New Roman" pitchFamily="18" charset="0"/>
                      </a:endParaRPr>
                    </a:p>
                  </a:txBody>
                  <a:tcPr marL="182880" marR="182880" marT="68580" marB="68580"/>
                </a:tc>
                <a:tc>
                  <a:txBody>
                    <a:bodyPr/>
                    <a:lstStyle/>
                    <a:p>
                      <a:pPr algn="ctr">
                        <a:lnSpc>
                          <a:spcPct val="120000"/>
                        </a:lnSpc>
                        <a:spcBef>
                          <a:spcPts val="0"/>
                        </a:spcBef>
                      </a:pPr>
                      <a:r>
                        <a:rPr lang="en-US" sz="2700" dirty="0" err="1" smtClean="0">
                          <a:latin typeface="Times New Roman" pitchFamily="18" charset="0"/>
                          <a:cs typeface="Times New Roman" pitchFamily="18" charset="0"/>
                        </a:rPr>
                        <a:t>Quả</a:t>
                      </a:r>
                      <a:endParaRPr lang="en-US" sz="2700" dirty="0">
                        <a:solidFill>
                          <a:srgbClr val="C00000"/>
                        </a:solidFill>
                        <a:latin typeface="Times New Roman" pitchFamily="18" charset="0"/>
                        <a:cs typeface="Times New Roman" pitchFamily="18" charset="0"/>
                      </a:endParaRPr>
                    </a:p>
                  </a:txBody>
                  <a:tcPr marL="182880" marR="182880" marT="68580" marB="68580"/>
                </a:tc>
                <a:tc>
                  <a:txBody>
                    <a:bodyPr/>
                    <a:lstStyle/>
                    <a:p>
                      <a:pPr algn="ctr">
                        <a:lnSpc>
                          <a:spcPct val="120000"/>
                        </a:lnSpc>
                        <a:spcBef>
                          <a:spcPts val="0"/>
                        </a:spcBef>
                      </a:pPr>
                      <a:r>
                        <a:rPr lang="en-US" sz="2700" smtClean="0">
                          <a:solidFill>
                            <a:schemeClr val="tx1"/>
                          </a:solidFill>
                          <a:latin typeface="Times New Roman" pitchFamily="18" charset="0"/>
                          <a:cs typeface="Times New Roman" pitchFamily="18" charset="0"/>
                        </a:rPr>
                        <a:t>Hạt</a:t>
                      </a:r>
                      <a:endParaRPr lang="en-US" sz="2700" dirty="0">
                        <a:solidFill>
                          <a:schemeClr val="tx1"/>
                        </a:solidFill>
                        <a:latin typeface="Times New Roman" pitchFamily="18" charset="0"/>
                        <a:cs typeface="Times New Roman" pitchFamily="18" charset="0"/>
                      </a:endParaRPr>
                    </a:p>
                  </a:txBody>
                  <a:tcPr marL="182880" marR="182880" marT="68580" marB="68580"/>
                </a:tc>
                <a:tc>
                  <a:txBody>
                    <a:bodyPr/>
                    <a:lstStyle/>
                    <a:p>
                      <a:pPr algn="ctr">
                        <a:lnSpc>
                          <a:spcPct val="120000"/>
                        </a:lnSpc>
                        <a:spcBef>
                          <a:spcPts val="0"/>
                        </a:spcBef>
                      </a:pPr>
                      <a:r>
                        <a:rPr lang="en-US" sz="2700" smtClean="0">
                          <a:solidFill>
                            <a:schemeClr val="tx1"/>
                          </a:solidFill>
                          <a:latin typeface="Times New Roman" pitchFamily="18" charset="0"/>
                          <a:cs typeface="Times New Roman" pitchFamily="18" charset="0"/>
                        </a:rPr>
                        <a:t>Thực</a:t>
                      </a:r>
                      <a:r>
                        <a:rPr lang="en-US" sz="2700" baseline="0" smtClean="0">
                          <a:solidFill>
                            <a:schemeClr val="tx1"/>
                          </a:solidFill>
                          <a:latin typeface="Times New Roman" pitchFamily="18" charset="0"/>
                          <a:cs typeface="Times New Roman" pitchFamily="18" charset="0"/>
                        </a:rPr>
                        <a:t> phẩm chế biến</a:t>
                      </a:r>
                      <a:endParaRPr lang="en-US" sz="2700" dirty="0">
                        <a:solidFill>
                          <a:schemeClr val="tx1"/>
                        </a:solidFill>
                        <a:latin typeface="Times New Roman" pitchFamily="18" charset="0"/>
                        <a:cs typeface="Times New Roman" pitchFamily="18" charset="0"/>
                      </a:endParaRPr>
                    </a:p>
                  </a:txBody>
                  <a:tcPr marL="182880" marR="182880" marT="68580" marB="68580"/>
                </a:tc>
              </a:tr>
              <a:tr h="1618488">
                <a:tc>
                  <a:txBody>
                    <a:bodyPr/>
                    <a:lstStyle/>
                    <a:p>
                      <a:pPr algn="l">
                        <a:lnSpc>
                          <a:spcPct val="120000"/>
                        </a:lnSpc>
                        <a:spcBef>
                          <a:spcPts val="0"/>
                        </a:spcBef>
                        <a:spcAft>
                          <a:spcPts val="0"/>
                        </a:spcAft>
                      </a:pPr>
                      <a:r>
                        <a:rPr lang="en-US" sz="2700" dirty="0" err="1" smtClean="0">
                          <a:latin typeface="Times New Roman" pitchFamily="18" charset="0"/>
                          <a:cs typeface="Times New Roman" pitchFamily="18" charset="0"/>
                        </a:rPr>
                        <a:t>Cải</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bó</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xôi</a:t>
                      </a:r>
                      <a:endParaRPr lang="en-US" sz="2700" baseline="0" dirty="0" smtClean="0">
                        <a:latin typeface="Times New Roman" pitchFamily="18" charset="0"/>
                        <a:cs typeface="Times New Roman" pitchFamily="18" charset="0"/>
                      </a:endParaRPr>
                    </a:p>
                    <a:p>
                      <a:pPr marL="0" marR="0" indent="0" algn="l" defTabSz="914400" rtl="0" eaLnBrk="1" fontAlgn="auto" latinLnBrk="0" hangingPunct="1">
                        <a:lnSpc>
                          <a:spcPct val="120000"/>
                        </a:lnSpc>
                        <a:spcBef>
                          <a:spcPts val="0"/>
                        </a:spcBef>
                        <a:spcAft>
                          <a:spcPts val="0"/>
                        </a:spcAft>
                        <a:buClrTx/>
                        <a:buSzTx/>
                        <a:buFontTx/>
                        <a:buNone/>
                        <a:tabLst/>
                        <a:defRPr/>
                      </a:pPr>
                      <a:r>
                        <a:rPr lang="en-US" sz="2700" dirty="0" err="1" smtClean="0">
                          <a:latin typeface="Times New Roman" pitchFamily="18" charset="0"/>
                          <a:cs typeface="Times New Roman" pitchFamily="18" charset="0"/>
                        </a:rPr>
                        <a:t>Ngò</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tây</a:t>
                      </a:r>
                      <a:endParaRPr lang="en-US" sz="2700" baseline="0" dirty="0" smtClean="0">
                        <a:latin typeface="Times New Roman" pitchFamily="18" charset="0"/>
                        <a:cs typeface="Times New Roman" pitchFamily="18" charset="0"/>
                      </a:endParaRPr>
                    </a:p>
                    <a:p>
                      <a:pPr algn="l">
                        <a:lnSpc>
                          <a:spcPct val="120000"/>
                        </a:lnSpc>
                        <a:spcBef>
                          <a:spcPts val="0"/>
                        </a:spcBef>
                        <a:spcAft>
                          <a:spcPts val="0"/>
                        </a:spcAft>
                      </a:pPr>
                      <a:r>
                        <a:rPr lang="en-US" sz="2700" baseline="0" dirty="0" err="1" smtClean="0">
                          <a:latin typeface="Times New Roman" pitchFamily="18" charset="0"/>
                          <a:cs typeface="Times New Roman" pitchFamily="18" charset="0"/>
                        </a:rPr>
                        <a:t>Cần</a:t>
                      </a:r>
                      <a:r>
                        <a:rPr lang="en-US" sz="2700" baseline="0" dirty="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tây</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dirty="0" smtClean="0">
                          <a:latin typeface="Times New Roman" pitchFamily="18" charset="0"/>
                          <a:cs typeface="Times New Roman" pitchFamily="18" charset="0"/>
                        </a:rPr>
                        <a:t>Su </a:t>
                      </a:r>
                      <a:r>
                        <a:rPr lang="en-US" sz="2700" dirty="0" err="1" smtClean="0">
                          <a:latin typeface="Times New Roman" pitchFamily="18" charset="0"/>
                          <a:cs typeface="Times New Roman" pitchFamily="18" charset="0"/>
                        </a:rPr>
                        <a:t>hào</a:t>
                      </a:r>
                      <a:endParaRPr lang="en-US" sz="2700" dirty="0" smtClean="0">
                        <a:latin typeface="Times New Roman" pitchFamily="18" charset="0"/>
                        <a:cs typeface="Times New Roman" pitchFamily="18" charset="0"/>
                      </a:endParaRPr>
                    </a:p>
                    <a:p>
                      <a:pPr algn="l">
                        <a:lnSpc>
                          <a:spcPct val="120000"/>
                        </a:lnSpc>
                        <a:spcBef>
                          <a:spcPts val="0"/>
                        </a:spcBef>
                        <a:spcAft>
                          <a:spcPts val="0"/>
                        </a:spcAft>
                      </a:pPr>
                      <a:r>
                        <a:rPr lang="en-US" sz="2700" err="1" smtClean="0">
                          <a:latin typeface="Times New Roman" pitchFamily="18" charset="0"/>
                          <a:cs typeface="Times New Roman" pitchFamily="18" charset="0"/>
                        </a:rPr>
                        <a:t>Cà</a:t>
                      </a:r>
                      <a:r>
                        <a:rPr lang="en-US" sz="2700" baseline="0" smtClean="0">
                          <a:latin typeface="Times New Roman" pitchFamily="18" charset="0"/>
                          <a:cs typeface="Times New Roman" pitchFamily="18" charset="0"/>
                        </a:rPr>
                        <a:t> rốt</a:t>
                      </a:r>
                    </a:p>
                    <a:p>
                      <a:pPr algn="l">
                        <a:lnSpc>
                          <a:spcPct val="120000"/>
                        </a:lnSpc>
                        <a:spcBef>
                          <a:spcPts val="0"/>
                        </a:spcBef>
                        <a:spcAft>
                          <a:spcPts val="0"/>
                        </a:spcAft>
                      </a:pPr>
                      <a:r>
                        <a:rPr lang="en-US" sz="2700" baseline="0" smtClean="0">
                          <a:solidFill>
                            <a:schemeClr val="accent5">
                              <a:lumMod val="10000"/>
                            </a:schemeClr>
                          </a:solidFill>
                          <a:latin typeface="Times New Roman" pitchFamily="18" charset="0"/>
                          <a:cs typeface="Times New Roman" pitchFamily="18" charset="0"/>
                        </a:rPr>
                        <a:t>Khoai tây</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err="1" smtClean="0">
                          <a:latin typeface="Times New Roman" pitchFamily="18" charset="0"/>
                          <a:cs typeface="Times New Roman" pitchFamily="18" charset="0"/>
                        </a:rPr>
                        <a:t>Bí</a:t>
                      </a:r>
                      <a:r>
                        <a:rPr lang="en-US" sz="2700" baseline="0" smtClean="0">
                          <a:latin typeface="Times New Roman" pitchFamily="18" charset="0"/>
                          <a:cs typeface="Times New Roman" pitchFamily="18" charset="0"/>
                        </a:rPr>
                        <a:t> ngòi </a:t>
                      </a:r>
                      <a:endParaRPr lang="en-US" sz="2700" baseline="0" dirty="0" smtClean="0">
                        <a:latin typeface="Times New Roman" pitchFamily="18" charset="0"/>
                        <a:cs typeface="Times New Roman" pitchFamily="18" charset="0"/>
                      </a:endParaRPr>
                    </a:p>
                    <a:p>
                      <a:pPr algn="l">
                        <a:lnSpc>
                          <a:spcPct val="120000"/>
                        </a:lnSpc>
                        <a:spcBef>
                          <a:spcPts val="0"/>
                        </a:spcBef>
                        <a:spcAft>
                          <a:spcPts val="0"/>
                        </a:spcAft>
                      </a:pPr>
                      <a:r>
                        <a:rPr lang="en-US" sz="2700" baseline="0" smtClean="0">
                          <a:latin typeface="Times New Roman" pitchFamily="18" charset="0"/>
                          <a:cs typeface="Times New Roman" pitchFamily="18" charset="0"/>
                        </a:rPr>
                        <a:t>+ xanh</a:t>
                      </a:r>
                      <a:endParaRPr lang="en-US" sz="2700" baseline="0" dirty="0" smtClean="0">
                        <a:latin typeface="Times New Roman" pitchFamily="18" charset="0"/>
                        <a:cs typeface="Times New Roman" pitchFamily="18" charset="0"/>
                      </a:endParaRPr>
                    </a:p>
                    <a:p>
                      <a:pPr algn="l">
                        <a:lnSpc>
                          <a:spcPct val="120000"/>
                        </a:lnSpc>
                        <a:spcBef>
                          <a:spcPts val="0"/>
                        </a:spcBef>
                        <a:spcAft>
                          <a:spcPts val="0"/>
                        </a:spcAft>
                      </a:pPr>
                      <a:r>
                        <a:rPr lang="en-US" sz="2700" baseline="0" smtClean="0">
                          <a:latin typeface="Times New Roman" pitchFamily="18" charset="0"/>
                          <a:cs typeface="Times New Roman" pitchFamily="18" charset="0"/>
                        </a:rPr>
                        <a:t>+ vàng</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smtClean="0">
                          <a:solidFill>
                            <a:schemeClr val="accent5">
                              <a:lumMod val="10000"/>
                            </a:schemeClr>
                          </a:solidFill>
                          <a:latin typeface="Times New Roman" pitchFamily="18" charset="0"/>
                          <a:cs typeface="Times New Roman" pitchFamily="18" charset="0"/>
                        </a:rPr>
                        <a:t>Hạt</a:t>
                      </a:r>
                      <a:r>
                        <a:rPr lang="en-US" sz="2700" baseline="0" smtClean="0">
                          <a:solidFill>
                            <a:schemeClr val="accent5">
                              <a:lumMod val="10000"/>
                            </a:schemeClr>
                          </a:solidFill>
                          <a:latin typeface="Times New Roman" pitchFamily="18" charset="0"/>
                          <a:cs typeface="Times New Roman" pitchFamily="18" charset="0"/>
                        </a:rPr>
                        <a:t> sen:</a:t>
                      </a:r>
                    </a:p>
                    <a:p>
                      <a:pPr algn="l">
                        <a:lnSpc>
                          <a:spcPct val="120000"/>
                        </a:lnSpc>
                        <a:spcBef>
                          <a:spcPts val="0"/>
                        </a:spcBef>
                        <a:spcAft>
                          <a:spcPts val="0"/>
                        </a:spcAft>
                      </a:pPr>
                      <a:r>
                        <a:rPr lang="en-US" sz="2700" baseline="0" smtClean="0">
                          <a:solidFill>
                            <a:schemeClr val="accent5">
                              <a:lumMod val="10000"/>
                            </a:schemeClr>
                          </a:solidFill>
                          <a:latin typeface="Times New Roman" pitchFamily="18" charset="0"/>
                          <a:cs typeface="Times New Roman" pitchFamily="18" charset="0"/>
                        </a:rPr>
                        <a:t>+ Tươi</a:t>
                      </a:r>
                    </a:p>
                    <a:p>
                      <a:pPr algn="l">
                        <a:lnSpc>
                          <a:spcPct val="120000"/>
                        </a:lnSpc>
                        <a:spcBef>
                          <a:spcPts val="0"/>
                        </a:spcBef>
                        <a:spcAft>
                          <a:spcPts val="0"/>
                        </a:spcAft>
                      </a:pPr>
                      <a:r>
                        <a:rPr lang="en-US" sz="2700" baseline="0" smtClean="0">
                          <a:solidFill>
                            <a:schemeClr val="accent5">
                              <a:lumMod val="10000"/>
                            </a:schemeClr>
                          </a:solidFill>
                          <a:latin typeface="Times New Roman" pitchFamily="18" charset="0"/>
                          <a:cs typeface="Times New Roman" pitchFamily="18" charset="0"/>
                        </a:rPr>
                        <a:t>+ Khô</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smtClean="0">
                          <a:solidFill>
                            <a:schemeClr val="accent5">
                              <a:lumMod val="10000"/>
                            </a:schemeClr>
                          </a:solidFill>
                          <a:latin typeface="Times New Roman" pitchFamily="18" charset="0"/>
                          <a:cs typeface="Times New Roman" pitchFamily="18" charset="0"/>
                        </a:rPr>
                        <a:t>Măng</a:t>
                      </a:r>
                      <a:r>
                        <a:rPr lang="en-US" sz="2700" baseline="0" smtClean="0">
                          <a:solidFill>
                            <a:schemeClr val="accent5">
                              <a:lumMod val="10000"/>
                            </a:schemeClr>
                          </a:solidFill>
                          <a:latin typeface="Times New Roman" pitchFamily="18" charset="0"/>
                          <a:cs typeface="Times New Roman" pitchFamily="18" charset="0"/>
                        </a:rPr>
                        <a:t> chua sấy khô</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r>
              <a:tr h="2112264">
                <a:tc>
                  <a:txBody>
                    <a:bodyPr/>
                    <a:lstStyle/>
                    <a:p>
                      <a:pPr algn="l">
                        <a:lnSpc>
                          <a:spcPct val="120000"/>
                        </a:lnSpc>
                        <a:spcBef>
                          <a:spcPts val="0"/>
                        </a:spcBef>
                        <a:spcAft>
                          <a:spcPts val="0"/>
                        </a:spcAft>
                      </a:pPr>
                      <a:r>
                        <a:rPr lang="en-US" sz="2700" smtClean="0">
                          <a:latin typeface="Times New Roman" pitchFamily="18" charset="0"/>
                          <a:cs typeface="Times New Roman" pitchFamily="18" charset="0"/>
                        </a:rPr>
                        <a:t>Mồng</a:t>
                      </a:r>
                      <a:r>
                        <a:rPr lang="en-US" sz="2700" baseline="0" smtClean="0">
                          <a:latin typeface="Times New Roman" pitchFamily="18" charset="0"/>
                          <a:cs typeface="Times New Roman" pitchFamily="18" charset="0"/>
                        </a:rPr>
                        <a:t> </a:t>
                      </a:r>
                      <a:r>
                        <a:rPr lang="en-US" sz="2700" baseline="0" dirty="0" err="1" smtClean="0">
                          <a:latin typeface="Times New Roman" pitchFamily="18" charset="0"/>
                          <a:cs typeface="Times New Roman" pitchFamily="18" charset="0"/>
                        </a:rPr>
                        <a:t>tơi</a:t>
                      </a:r>
                      <a:endParaRPr lang="en-US" sz="2700" baseline="0" dirty="0" smtClean="0">
                        <a:latin typeface="Times New Roman" pitchFamily="18" charset="0"/>
                        <a:cs typeface="Times New Roman" pitchFamily="18" charset="0"/>
                      </a:endParaRPr>
                    </a:p>
                    <a:p>
                      <a:pPr algn="l">
                        <a:lnSpc>
                          <a:spcPct val="120000"/>
                        </a:lnSpc>
                        <a:spcBef>
                          <a:spcPts val="0"/>
                        </a:spcBef>
                        <a:spcAft>
                          <a:spcPts val="0"/>
                        </a:spcAft>
                      </a:pPr>
                      <a:r>
                        <a:rPr lang="en-US" sz="2700" baseline="0" smtClean="0">
                          <a:latin typeface="Times New Roman" pitchFamily="18" charset="0"/>
                          <a:cs typeface="Times New Roman" pitchFamily="18" charset="0"/>
                        </a:rPr>
                        <a:t>Rau dền:</a:t>
                      </a:r>
                    </a:p>
                    <a:p>
                      <a:pPr algn="l">
                        <a:lnSpc>
                          <a:spcPct val="120000"/>
                        </a:lnSpc>
                        <a:spcBef>
                          <a:spcPts val="0"/>
                        </a:spcBef>
                        <a:spcAft>
                          <a:spcPts val="0"/>
                        </a:spcAft>
                      </a:pPr>
                      <a:r>
                        <a:rPr lang="en-US" sz="2700" baseline="0" smtClean="0">
                          <a:latin typeface="Times New Roman" pitchFamily="18" charset="0"/>
                          <a:cs typeface="Times New Roman" pitchFamily="18" charset="0"/>
                        </a:rPr>
                        <a:t>+ Xanh</a:t>
                      </a:r>
                    </a:p>
                    <a:p>
                      <a:pPr algn="l">
                        <a:lnSpc>
                          <a:spcPct val="120000"/>
                        </a:lnSpc>
                        <a:spcBef>
                          <a:spcPts val="0"/>
                        </a:spcBef>
                        <a:spcAft>
                          <a:spcPts val="0"/>
                        </a:spcAft>
                      </a:pPr>
                      <a:r>
                        <a:rPr lang="en-US" sz="2700" baseline="0" smtClean="0">
                          <a:latin typeface="Times New Roman" pitchFamily="18" charset="0"/>
                          <a:cs typeface="Times New Roman" pitchFamily="18" charset="0"/>
                        </a:rPr>
                        <a:t>+ Đỏ</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ctr">
                        <a:lnSpc>
                          <a:spcPct val="120000"/>
                        </a:lnSpc>
                        <a:spcBef>
                          <a:spcPts val="0"/>
                        </a:spcBef>
                        <a:spcAft>
                          <a:spcPts val="0"/>
                        </a:spcAft>
                      </a:pPr>
                      <a:r>
                        <a:rPr lang="en-US" sz="2700" smtClean="0">
                          <a:solidFill>
                            <a:schemeClr val="accent5">
                              <a:lumMod val="10000"/>
                            </a:schemeClr>
                          </a:solidFill>
                          <a:latin typeface="Times New Roman" pitchFamily="18" charset="0"/>
                          <a:cs typeface="Times New Roman" pitchFamily="18" charset="0"/>
                        </a:rPr>
                        <a:t>Khoai</a:t>
                      </a:r>
                      <a:r>
                        <a:rPr lang="en-US" sz="2700" baseline="0" smtClean="0">
                          <a:solidFill>
                            <a:schemeClr val="accent5">
                              <a:lumMod val="10000"/>
                            </a:schemeClr>
                          </a:solidFill>
                          <a:latin typeface="Times New Roman" pitchFamily="18" charset="0"/>
                          <a:cs typeface="Times New Roman" pitchFamily="18" charset="0"/>
                        </a:rPr>
                        <a:t> lang: </a:t>
                      </a:r>
                    </a:p>
                    <a:p>
                      <a:pPr algn="l">
                        <a:lnSpc>
                          <a:spcPct val="120000"/>
                        </a:lnSpc>
                        <a:spcBef>
                          <a:spcPts val="0"/>
                        </a:spcBef>
                        <a:spcAft>
                          <a:spcPts val="0"/>
                        </a:spcAft>
                      </a:pPr>
                      <a:r>
                        <a:rPr lang="en-US" sz="2700" baseline="0" smtClean="0">
                          <a:solidFill>
                            <a:schemeClr val="accent5">
                              <a:lumMod val="10000"/>
                            </a:schemeClr>
                          </a:solidFill>
                          <a:latin typeface="Times New Roman" pitchFamily="18" charset="0"/>
                          <a:cs typeface="Times New Roman" pitchFamily="18" charset="0"/>
                        </a:rPr>
                        <a:t>+ Tím</a:t>
                      </a:r>
                    </a:p>
                    <a:p>
                      <a:pPr algn="l">
                        <a:lnSpc>
                          <a:spcPct val="120000"/>
                        </a:lnSpc>
                        <a:spcBef>
                          <a:spcPts val="0"/>
                        </a:spcBef>
                        <a:spcAft>
                          <a:spcPts val="0"/>
                        </a:spcAft>
                      </a:pPr>
                      <a:r>
                        <a:rPr lang="en-US" sz="2700" baseline="0" smtClean="0">
                          <a:solidFill>
                            <a:schemeClr val="accent5">
                              <a:lumMod val="10000"/>
                            </a:schemeClr>
                          </a:solidFill>
                          <a:latin typeface="Times New Roman" pitchFamily="18" charset="0"/>
                          <a:cs typeface="Times New Roman" pitchFamily="18" charset="0"/>
                        </a:rPr>
                        <a:t>+ vàng</a:t>
                      </a:r>
                    </a:p>
                    <a:p>
                      <a:pPr algn="l">
                        <a:lnSpc>
                          <a:spcPct val="120000"/>
                        </a:lnSpc>
                        <a:spcBef>
                          <a:spcPts val="0"/>
                        </a:spcBef>
                        <a:spcAft>
                          <a:spcPts val="0"/>
                        </a:spcAft>
                      </a:pPr>
                      <a:r>
                        <a:rPr lang="en-US" sz="2700" baseline="0" smtClean="0">
                          <a:solidFill>
                            <a:schemeClr val="accent5">
                              <a:lumMod val="10000"/>
                            </a:schemeClr>
                          </a:solidFill>
                          <a:latin typeface="Times New Roman" pitchFamily="18" charset="0"/>
                          <a:cs typeface="Times New Roman" pitchFamily="18" charset="0"/>
                        </a:rPr>
                        <a:t>+ Mật</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err="1" smtClean="0">
                          <a:latin typeface="Times New Roman" pitchFamily="18" charset="0"/>
                          <a:cs typeface="Times New Roman" pitchFamily="18" charset="0"/>
                        </a:rPr>
                        <a:t>Cà</a:t>
                      </a:r>
                      <a:r>
                        <a:rPr lang="en-US" sz="2700" baseline="0" smtClean="0">
                          <a:latin typeface="Times New Roman" pitchFamily="18" charset="0"/>
                          <a:cs typeface="Times New Roman" pitchFamily="18" charset="0"/>
                        </a:rPr>
                        <a:t> chua</a:t>
                      </a:r>
                    </a:p>
                    <a:p>
                      <a:pPr algn="l">
                        <a:lnSpc>
                          <a:spcPct val="120000"/>
                        </a:lnSpc>
                        <a:spcBef>
                          <a:spcPts val="0"/>
                        </a:spcBef>
                        <a:spcAft>
                          <a:spcPts val="0"/>
                        </a:spcAft>
                      </a:pPr>
                      <a:r>
                        <a:rPr lang="en-US" sz="2700" baseline="0" smtClean="0">
                          <a:latin typeface="Times New Roman" pitchFamily="18" charset="0"/>
                          <a:cs typeface="Times New Roman" pitchFamily="18" charset="0"/>
                        </a:rPr>
                        <a:t>+ bi</a:t>
                      </a:r>
                      <a:endParaRPr lang="en-US" sz="2700" baseline="0" dirty="0" smtClean="0">
                        <a:latin typeface="Times New Roman" pitchFamily="18" charset="0"/>
                        <a:cs typeface="Times New Roman" pitchFamily="18" charset="0"/>
                      </a:endParaRPr>
                    </a:p>
                    <a:p>
                      <a:pPr algn="l">
                        <a:lnSpc>
                          <a:spcPct val="120000"/>
                        </a:lnSpc>
                        <a:spcBef>
                          <a:spcPts val="0"/>
                        </a:spcBef>
                        <a:spcAft>
                          <a:spcPts val="0"/>
                        </a:spcAft>
                      </a:pPr>
                      <a:r>
                        <a:rPr lang="en-US" sz="2700" baseline="0" smtClean="0">
                          <a:latin typeface="Times New Roman" pitchFamily="18" charset="0"/>
                          <a:cs typeface="Times New Roman" pitchFamily="18" charset="0"/>
                        </a:rPr>
                        <a:t>+ thường</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smtClean="0">
                          <a:solidFill>
                            <a:schemeClr val="accent5">
                              <a:lumMod val="10000"/>
                            </a:schemeClr>
                          </a:solidFill>
                          <a:latin typeface="Times New Roman" pitchFamily="18" charset="0"/>
                          <a:cs typeface="Times New Roman" pitchFamily="18" charset="0"/>
                        </a:rPr>
                        <a:t>Đậu</a:t>
                      </a:r>
                      <a:r>
                        <a:rPr lang="en-US" sz="2700" baseline="0" smtClean="0">
                          <a:solidFill>
                            <a:schemeClr val="accent5">
                              <a:lumMod val="10000"/>
                            </a:schemeClr>
                          </a:solidFill>
                          <a:latin typeface="Times New Roman" pitchFamily="18" charset="0"/>
                          <a:cs typeface="Times New Roman" pitchFamily="18" charset="0"/>
                        </a:rPr>
                        <a:t> ngự</a:t>
                      </a:r>
                    </a:p>
                    <a:p>
                      <a:pPr algn="l">
                        <a:lnSpc>
                          <a:spcPct val="120000"/>
                        </a:lnSpc>
                        <a:spcBef>
                          <a:spcPts val="0"/>
                        </a:spcBef>
                        <a:spcAft>
                          <a:spcPts val="0"/>
                        </a:spcAft>
                      </a:pPr>
                      <a:r>
                        <a:rPr lang="en-US" sz="2700" baseline="0" smtClean="0">
                          <a:solidFill>
                            <a:schemeClr val="accent5">
                              <a:lumMod val="10000"/>
                            </a:schemeClr>
                          </a:solidFill>
                          <a:latin typeface="Times New Roman" pitchFamily="18" charset="0"/>
                          <a:cs typeface="Times New Roman" pitchFamily="18" charset="0"/>
                        </a:rPr>
                        <a:t>Đậu Hà lan</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smtClean="0">
                          <a:solidFill>
                            <a:schemeClr val="accent5">
                              <a:lumMod val="10000"/>
                            </a:schemeClr>
                          </a:solidFill>
                          <a:latin typeface="Times New Roman" pitchFamily="18" charset="0"/>
                          <a:cs typeface="Times New Roman" pitchFamily="18" charset="0"/>
                        </a:rPr>
                        <a:t>Gạo</a:t>
                      </a:r>
                      <a:r>
                        <a:rPr lang="en-US" sz="2700" baseline="0" smtClean="0">
                          <a:solidFill>
                            <a:schemeClr val="accent5">
                              <a:lumMod val="10000"/>
                            </a:schemeClr>
                          </a:solidFill>
                          <a:latin typeface="Times New Roman" pitchFamily="18" charset="0"/>
                          <a:cs typeface="Times New Roman" pitchFamily="18" charset="0"/>
                        </a:rPr>
                        <a:t> lứt sấy khô</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r>
              <a:tr h="2112264">
                <a:tc>
                  <a:txBody>
                    <a:bodyPr/>
                    <a:lstStyle/>
                    <a:p>
                      <a:pPr algn="l">
                        <a:lnSpc>
                          <a:spcPct val="120000"/>
                        </a:lnSpc>
                        <a:spcBef>
                          <a:spcPts val="0"/>
                        </a:spcBef>
                        <a:spcAft>
                          <a:spcPts val="0"/>
                        </a:spcAft>
                      </a:pPr>
                      <a:r>
                        <a:rPr lang="en-US" sz="2700" baseline="0" smtClean="0">
                          <a:latin typeface="Times New Roman" pitchFamily="18" charset="0"/>
                          <a:cs typeface="Times New Roman" pitchFamily="18" charset="0"/>
                        </a:rPr>
                        <a:t>Bắp cải:</a:t>
                      </a:r>
                    </a:p>
                    <a:p>
                      <a:pPr algn="l">
                        <a:lnSpc>
                          <a:spcPct val="120000"/>
                        </a:lnSpc>
                        <a:spcBef>
                          <a:spcPts val="0"/>
                        </a:spcBef>
                        <a:spcAft>
                          <a:spcPts val="0"/>
                        </a:spcAft>
                      </a:pPr>
                      <a:r>
                        <a:rPr lang="en-US" sz="2700" baseline="0" smtClean="0">
                          <a:latin typeface="Times New Roman" pitchFamily="18" charset="0"/>
                          <a:cs typeface="Times New Roman" pitchFamily="18" charset="0"/>
                        </a:rPr>
                        <a:t>+ Tím</a:t>
                      </a:r>
                    </a:p>
                    <a:p>
                      <a:pPr algn="l">
                        <a:lnSpc>
                          <a:spcPct val="120000"/>
                        </a:lnSpc>
                        <a:spcBef>
                          <a:spcPts val="0"/>
                        </a:spcBef>
                        <a:spcAft>
                          <a:spcPts val="0"/>
                        </a:spcAft>
                      </a:pPr>
                      <a:r>
                        <a:rPr lang="en-US" sz="2700" baseline="0" smtClean="0">
                          <a:latin typeface="Times New Roman" pitchFamily="18" charset="0"/>
                          <a:cs typeface="Times New Roman" pitchFamily="18" charset="0"/>
                        </a:rPr>
                        <a:t>+ Trắng</a:t>
                      </a:r>
                      <a:endParaRPr lang="en-US" sz="2700" baseline="0" dirty="0" smtClean="0">
                        <a:latin typeface="Times New Roman" pitchFamily="18" charset="0"/>
                        <a:cs typeface="Times New Roman" pitchFamily="18" charset="0"/>
                      </a:endParaRPr>
                    </a:p>
                    <a:p>
                      <a:pPr algn="ctr">
                        <a:lnSpc>
                          <a:spcPct val="120000"/>
                        </a:lnSpc>
                        <a:spcBef>
                          <a:spcPts val="0"/>
                        </a:spcBef>
                        <a:spcAft>
                          <a:spcPts val="0"/>
                        </a:spcAft>
                      </a:pP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ctr">
                        <a:lnSpc>
                          <a:spcPct val="120000"/>
                        </a:lnSpc>
                        <a:spcBef>
                          <a:spcPts val="0"/>
                        </a:spcBef>
                        <a:spcAft>
                          <a:spcPts val="0"/>
                        </a:spcAft>
                      </a:pP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smtClean="0">
                          <a:latin typeface="Times New Roman" pitchFamily="18" charset="0"/>
                          <a:cs typeface="Times New Roman" pitchFamily="18" charset="0"/>
                        </a:rPr>
                        <a:t>Ớt chuông:</a:t>
                      </a:r>
                      <a:endParaRPr lang="en-US" sz="2700" dirty="0" smtClean="0">
                        <a:latin typeface="Times New Roman" pitchFamily="18" charset="0"/>
                        <a:cs typeface="Times New Roman" pitchFamily="18" charset="0"/>
                      </a:endParaRPr>
                    </a:p>
                    <a:p>
                      <a:pPr algn="l">
                        <a:lnSpc>
                          <a:spcPct val="120000"/>
                        </a:lnSpc>
                        <a:spcBef>
                          <a:spcPts val="0"/>
                        </a:spcBef>
                        <a:spcAft>
                          <a:spcPts val="0"/>
                        </a:spcAft>
                      </a:pPr>
                      <a:r>
                        <a:rPr lang="en-US" sz="2700" smtClean="0">
                          <a:latin typeface="Times New Roman" pitchFamily="18" charset="0"/>
                          <a:cs typeface="Times New Roman" pitchFamily="18" charset="0"/>
                        </a:rPr>
                        <a:t>+ Đ</a:t>
                      </a:r>
                      <a:r>
                        <a:rPr lang="en-US" sz="2700" baseline="0" smtClean="0">
                          <a:latin typeface="Times New Roman" pitchFamily="18" charset="0"/>
                          <a:cs typeface="Times New Roman" pitchFamily="18" charset="0"/>
                        </a:rPr>
                        <a:t>ỏ</a:t>
                      </a:r>
                      <a:endParaRPr lang="en-US" sz="2700" baseline="0" dirty="0" smtClean="0">
                        <a:latin typeface="Times New Roman" pitchFamily="18" charset="0"/>
                        <a:cs typeface="Times New Roman" pitchFamily="18" charset="0"/>
                      </a:endParaRPr>
                    </a:p>
                    <a:p>
                      <a:pPr algn="l">
                        <a:lnSpc>
                          <a:spcPct val="120000"/>
                        </a:lnSpc>
                        <a:spcBef>
                          <a:spcPts val="0"/>
                        </a:spcBef>
                        <a:spcAft>
                          <a:spcPts val="0"/>
                        </a:spcAft>
                      </a:pPr>
                      <a:r>
                        <a:rPr lang="en-US" sz="2700" baseline="0" smtClean="0">
                          <a:latin typeface="Times New Roman" pitchFamily="18" charset="0"/>
                          <a:cs typeface="Times New Roman" pitchFamily="18" charset="0"/>
                        </a:rPr>
                        <a:t>+ Vàng</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c>
                  <a:txBody>
                    <a:bodyPr/>
                    <a:lstStyle/>
                    <a:p>
                      <a:pPr algn="l">
                        <a:lnSpc>
                          <a:spcPct val="120000"/>
                        </a:lnSpc>
                        <a:spcBef>
                          <a:spcPts val="0"/>
                        </a:spcBef>
                        <a:spcAft>
                          <a:spcPts val="0"/>
                        </a:spcAft>
                      </a:pPr>
                      <a:r>
                        <a:rPr lang="en-US" sz="2700" smtClean="0">
                          <a:solidFill>
                            <a:schemeClr val="accent5">
                              <a:lumMod val="10000"/>
                            </a:schemeClr>
                          </a:solidFill>
                          <a:latin typeface="Times New Roman" pitchFamily="18" charset="0"/>
                          <a:cs typeface="Times New Roman" pitchFamily="18" charset="0"/>
                        </a:rPr>
                        <a:t>Rong biển</a:t>
                      </a:r>
                      <a:r>
                        <a:rPr lang="en-US" sz="2700" baseline="0" smtClean="0">
                          <a:solidFill>
                            <a:schemeClr val="accent5">
                              <a:lumMod val="10000"/>
                            </a:schemeClr>
                          </a:solidFill>
                          <a:latin typeface="Times New Roman" pitchFamily="18" charset="0"/>
                          <a:cs typeface="Times New Roman" pitchFamily="18" charset="0"/>
                        </a:rPr>
                        <a:t> sấy khô</a:t>
                      </a:r>
                      <a:endParaRPr lang="en-US" sz="2700" dirty="0">
                        <a:solidFill>
                          <a:schemeClr val="accent5">
                            <a:lumMod val="10000"/>
                          </a:schemeClr>
                        </a:solidFill>
                        <a:latin typeface="Times New Roman" pitchFamily="18" charset="0"/>
                        <a:cs typeface="Times New Roman" pitchFamily="18" charset="0"/>
                      </a:endParaRPr>
                    </a:p>
                  </a:txBody>
                  <a:tcPr marL="182880" marR="182880" marT="68580" marB="68580"/>
                </a:tc>
              </a:tr>
            </a:tbl>
          </a:graphicData>
        </a:graphic>
      </p:graphicFrame>
      <p:cxnSp>
        <p:nvCxnSpPr>
          <p:cNvPr id="4" name="Straight Arrow Connector 3"/>
          <p:cNvCxnSpPr/>
          <p:nvPr/>
        </p:nvCxnSpPr>
        <p:spPr>
          <a:xfrm>
            <a:off x="17830800" y="2628900"/>
            <a:ext cx="0" cy="41148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3394366" y="2150922"/>
            <a:ext cx="36576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Right Brace 9"/>
          <p:cNvSpPr/>
          <p:nvPr/>
        </p:nvSpPr>
        <p:spPr>
          <a:xfrm>
            <a:off x="9448800" y="8115302"/>
            <a:ext cx="457200" cy="685800"/>
          </a:xfrm>
          <a:prstGeom prst="rightBrace">
            <a:avLst/>
          </a:prstGeom>
          <a:ln>
            <a:solidFill>
              <a:srgbClr val="336600"/>
            </a:solidFill>
          </a:ln>
        </p:spPr>
        <p:style>
          <a:lnRef idx="3">
            <a:schemeClr val="accent1"/>
          </a:lnRef>
          <a:fillRef idx="0">
            <a:schemeClr val="accent1"/>
          </a:fillRef>
          <a:effectRef idx="2">
            <a:schemeClr val="accent1"/>
          </a:effectRef>
          <a:fontRef idx="minor">
            <a:schemeClr val="tx1"/>
          </a:fontRef>
        </p:style>
        <p:txBody>
          <a:bodyPr lIns="163284" tIns="81642" rIns="163284" bIns="81642" rtlCol="0" anchor="ctr"/>
          <a:lstStyle/>
          <a:p>
            <a:pPr algn="ctr"/>
            <a:endParaRPr lang="en-US"/>
          </a:p>
        </p:txBody>
      </p:sp>
      <p:sp>
        <p:nvSpPr>
          <p:cNvPr id="12" name="TextBox 11"/>
          <p:cNvSpPr txBox="1"/>
          <p:nvPr/>
        </p:nvSpPr>
        <p:spPr>
          <a:xfrm>
            <a:off x="7259782" y="1797625"/>
            <a:ext cx="2895600" cy="595766"/>
          </a:xfrm>
          <a:prstGeom prst="rect">
            <a:avLst/>
          </a:prstGeom>
          <a:noFill/>
        </p:spPr>
        <p:txBody>
          <a:bodyPr wrap="square" lIns="163284" tIns="81642" rIns="163284" bIns="81642" rtlCol="0">
            <a:spAutoFit/>
          </a:bodyPr>
          <a:lstStyle/>
          <a:p>
            <a:r>
              <a:rPr lang="en-US" sz="2800" b="1" smtClean="0">
                <a:solidFill>
                  <a:srgbClr val="FF0000"/>
                </a:solidFill>
                <a:latin typeface="Times New Roman" pitchFamily="18" charset="0"/>
                <a:cs typeface="Times New Roman" pitchFamily="18" charset="0"/>
              </a:rPr>
              <a:t>Chiều Rộng</a:t>
            </a:r>
            <a:endParaRPr lang="en-US" sz="2800" b="1">
              <a:solidFill>
                <a:srgbClr val="FF0000"/>
              </a:solidFill>
              <a:latin typeface="Times New Roman" pitchFamily="18" charset="0"/>
              <a:cs typeface="Times New Roman" pitchFamily="18" charset="0"/>
            </a:endParaRPr>
          </a:p>
        </p:txBody>
      </p:sp>
      <p:sp>
        <p:nvSpPr>
          <p:cNvPr id="14" name="TextBox 13"/>
          <p:cNvSpPr txBox="1"/>
          <p:nvPr/>
        </p:nvSpPr>
        <p:spPr>
          <a:xfrm>
            <a:off x="17499627" y="7086600"/>
            <a:ext cx="760644" cy="2171699"/>
          </a:xfrm>
          <a:prstGeom prst="rect">
            <a:avLst/>
          </a:prstGeom>
          <a:noFill/>
        </p:spPr>
        <p:txBody>
          <a:bodyPr vert="vert" wrap="square" lIns="163284" tIns="81642" rIns="163284" bIns="81642" rtlCol="0">
            <a:spAutoFit/>
          </a:bodyPr>
          <a:lstStyle/>
          <a:p>
            <a:r>
              <a:rPr lang="en-US" sz="2800" b="1" smtClean="0">
                <a:solidFill>
                  <a:srgbClr val="FF0000"/>
                </a:solidFill>
                <a:latin typeface="Times New Roman" pitchFamily="18" charset="0"/>
                <a:cs typeface="Times New Roman" pitchFamily="18" charset="0"/>
              </a:rPr>
              <a:t>Chiều  dài</a:t>
            </a:r>
            <a:endParaRPr lang="en-US" sz="2800" b="1">
              <a:solidFill>
                <a:srgbClr val="FF0000"/>
              </a:solidFill>
              <a:latin typeface="Times New Roman" pitchFamily="18" charset="0"/>
              <a:cs typeface="Times New Roman" pitchFamily="18" charset="0"/>
            </a:endParaRPr>
          </a:p>
        </p:txBody>
      </p:sp>
      <p:cxnSp>
        <p:nvCxnSpPr>
          <p:cNvPr id="15" name="Straight Arrow Connector 14"/>
          <p:cNvCxnSpPr/>
          <p:nvPr/>
        </p:nvCxnSpPr>
        <p:spPr>
          <a:xfrm>
            <a:off x="9906000" y="8801102"/>
            <a:ext cx="1371600" cy="1028700"/>
          </a:xfrm>
          <a:prstGeom prst="straightConnector1">
            <a:avLst/>
          </a:prstGeom>
          <a:ln>
            <a:solidFill>
              <a:srgbClr val="336600"/>
            </a:solidFill>
            <a:tailEnd type="arrow"/>
          </a:ln>
        </p:spPr>
        <p:style>
          <a:lnRef idx="1">
            <a:schemeClr val="accent1"/>
          </a:lnRef>
          <a:fillRef idx="0">
            <a:schemeClr val="accent1"/>
          </a:fillRef>
          <a:effectRef idx="0">
            <a:schemeClr val="accent1"/>
          </a:effectRef>
          <a:fontRef idx="minor">
            <a:schemeClr val="tx1"/>
          </a:fontRef>
        </p:style>
      </p:cxnSp>
      <p:sp>
        <p:nvSpPr>
          <p:cNvPr id="17" name="Right Brace 16"/>
          <p:cNvSpPr/>
          <p:nvPr/>
        </p:nvSpPr>
        <p:spPr>
          <a:xfrm>
            <a:off x="5424054" y="6016345"/>
            <a:ext cx="457200" cy="1143000"/>
          </a:xfrm>
          <a:prstGeom prst="rightBrace">
            <a:avLst/>
          </a:prstGeom>
          <a:ln>
            <a:solidFill>
              <a:srgbClr val="336600"/>
            </a:solidFill>
          </a:ln>
        </p:spPr>
        <p:style>
          <a:lnRef idx="3">
            <a:schemeClr val="accent1"/>
          </a:lnRef>
          <a:fillRef idx="0">
            <a:schemeClr val="accent1"/>
          </a:fillRef>
          <a:effectRef idx="2">
            <a:schemeClr val="accent1"/>
          </a:effectRef>
          <a:fontRef idx="minor">
            <a:schemeClr val="tx1"/>
          </a:fontRef>
        </p:style>
        <p:txBody>
          <a:bodyPr lIns="163284" tIns="81642" rIns="163284" bIns="81642" rtlCol="0" anchor="ctr"/>
          <a:lstStyle/>
          <a:p>
            <a:pPr algn="ctr"/>
            <a:endParaRPr lang="en-US"/>
          </a:p>
        </p:txBody>
      </p:sp>
      <p:sp>
        <p:nvSpPr>
          <p:cNvPr id="18" name="Right Brace 17"/>
          <p:cNvSpPr/>
          <p:nvPr/>
        </p:nvSpPr>
        <p:spPr>
          <a:xfrm>
            <a:off x="9906000" y="5933224"/>
            <a:ext cx="457200" cy="685800"/>
          </a:xfrm>
          <a:prstGeom prst="rightBrace">
            <a:avLst/>
          </a:prstGeom>
          <a:ln>
            <a:solidFill>
              <a:srgbClr val="336600"/>
            </a:solidFill>
          </a:ln>
        </p:spPr>
        <p:style>
          <a:lnRef idx="3">
            <a:schemeClr val="accent1"/>
          </a:lnRef>
          <a:fillRef idx="0">
            <a:schemeClr val="accent1"/>
          </a:fillRef>
          <a:effectRef idx="2">
            <a:schemeClr val="accent1"/>
          </a:effectRef>
          <a:fontRef idx="minor">
            <a:schemeClr val="tx1"/>
          </a:fontRef>
        </p:style>
        <p:txBody>
          <a:bodyPr lIns="163284" tIns="81642" rIns="163284" bIns="81642" rtlCol="0" anchor="ctr"/>
          <a:lstStyle/>
          <a:p>
            <a:pPr algn="ctr"/>
            <a:endParaRPr lang="en-US"/>
          </a:p>
        </p:txBody>
      </p:sp>
      <p:sp>
        <p:nvSpPr>
          <p:cNvPr id="19" name="Right Brace 18"/>
          <p:cNvSpPr/>
          <p:nvPr/>
        </p:nvSpPr>
        <p:spPr>
          <a:xfrm>
            <a:off x="1939620" y="8073737"/>
            <a:ext cx="457200" cy="685800"/>
          </a:xfrm>
          <a:prstGeom prst="rightBrace">
            <a:avLst/>
          </a:prstGeom>
          <a:ln>
            <a:solidFill>
              <a:srgbClr val="336600"/>
            </a:solidFill>
          </a:ln>
        </p:spPr>
        <p:style>
          <a:lnRef idx="3">
            <a:schemeClr val="accent1"/>
          </a:lnRef>
          <a:fillRef idx="0">
            <a:schemeClr val="accent1"/>
          </a:fillRef>
          <a:effectRef idx="2">
            <a:schemeClr val="accent1"/>
          </a:effectRef>
          <a:fontRef idx="minor">
            <a:schemeClr val="tx1"/>
          </a:fontRef>
        </p:style>
        <p:txBody>
          <a:bodyPr lIns="163284" tIns="81642" rIns="163284" bIns="81642" rtlCol="0" anchor="ctr"/>
          <a:lstStyle/>
          <a:p>
            <a:pPr algn="ctr"/>
            <a:endParaRPr lang="en-US"/>
          </a:p>
        </p:txBody>
      </p:sp>
      <p:sp>
        <p:nvSpPr>
          <p:cNvPr id="20" name="Right Brace 19"/>
          <p:cNvSpPr/>
          <p:nvPr/>
        </p:nvSpPr>
        <p:spPr>
          <a:xfrm>
            <a:off x="2154366" y="6504716"/>
            <a:ext cx="457200" cy="685800"/>
          </a:xfrm>
          <a:prstGeom prst="rightBrace">
            <a:avLst/>
          </a:prstGeom>
          <a:ln>
            <a:solidFill>
              <a:srgbClr val="336600"/>
            </a:solidFill>
          </a:ln>
        </p:spPr>
        <p:style>
          <a:lnRef idx="3">
            <a:schemeClr val="accent1"/>
          </a:lnRef>
          <a:fillRef idx="0">
            <a:schemeClr val="accent1"/>
          </a:fillRef>
          <a:effectRef idx="2">
            <a:schemeClr val="accent1"/>
          </a:effectRef>
          <a:fontRef idx="minor">
            <a:schemeClr val="tx1"/>
          </a:fontRef>
        </p:style>
        <p:txBody>
          <a:bodyPr lIns="163284" tIns="81642" rIns="163284" bIns="81642" rtlCol="0" anchor="ctr"/>
          <a:lstStyle/>
          <a:p>
            <a:pPr algn="ctr"/>
            <a:endParaRPr lang="en-US"/>
          </a:p>
        </p:txBody>
      </p:sp>
      <p:sp>
        <p:nvSpPr>
          <p:cNvPr id="21" name="Right Brace 20"/>
          <p:cNvSpPr/>
          <p:nvPr/>
        </p:nvSpPr>
        <p:spPr>
          <a:xfrm>
            <a:off x="9525000" y="4343404"/>
            <a:ext cx="457200" cy="685800"/>
          </a:xfrm>
          <a:prstGeom prst="rightBrace">
            <a:avLst/>
          </a:prstGeom>
          <a:ln>
            <a:solidFill>
              <a:srgbClr val="336600"/>
            </a:solidFill>
          </a:ln>
        </p:spPr>
        <p:style>
          <a:lnRef idx="3">
            <a:schemeClr val="accent1"/>
          </a:lnRef>
          <a:fillRef idx="0">
            <a:schemeClr val="accent1"/>
          </a:fillRef>
          <a:effectRef idx="2">
            <a:schemeClr val="accent1"/>
          </a:effectRef>
          <a:fontRef idx="minor">
            <a:schemeClr val="tx1"/>
          </a:fontRef>
        </p:style>
        <p:txBody>
          <a:bodyPr lIns="163284" tIns="81642" rIns="163284" bIns="81642" rtlCol="0" anchor="ctr"/>
          <a:lstStyle/>
          <a:p>
            <a:pPr algn="ctr"/>
            <a:endParaRPr lang="en-US"/>
          </a:p>
        </p:txBody>
      </p:sp>
      <p:sp>
        <p:nvSpPr>
          <p:cNvPr id="22" name="Right Brace 21"/>
          <p:cNvSpPr/>
          <p:nvPr/>
        </p:nvSpPr>
        <p:spPr>
          <a:xfrm>
            <a:off x="12649200" y="4405750"/>
            <a:ext cx="457200" cy="685800"/>
          </a:xfrm>
          <a:prstGeom prst="rightBrace">
            <a:avLst/>
          </a:prstGeom>
          <a:ln>
            <a:solidFill>
              <a:srgbClr val="336600"/>
            </a:solidFill>
          </a:ln>
        </p:spPr>
        <p:style>
          <a:lnRef idx="3">
            <a:schemeClr val="accent1"/>
          </a:lnRef>
          <a:fillRef idx="0">
            <a:schemeClr val="accent1"/>
          </a:fillRef>
          <a:effectRef idx="2">
            <a:schemeClr val="accent1"/>
          </a:effectRef>
          <a:fontRef idx="minor">
            <a:schemeClr val="tx1"/>
          </a:fontRef>
        </p:style>
        <p:txBody>
          <a:bodyPr lIns="163284" tIns="81642" rIns="163284" bIns="81642" rtlCol="0" anchor="ctr"/>
          <a:lstStyle/>
          <a:p>
            <a:pPr algn="ctr"/>
            <a:endParaRPr lang="en-US"/>
          </a:p>
        </p:txBody>
      </p:sp>
      <p:sp>
        <p:nvSpPr>
          <p:cNvPr id="23" name="TextBox 22"/>
          <p:cNvSpPr txBox="1"/>
          <p:nvPr/>
        </p:nvSpPr>
        <p:spPr>
          <a:xfrm>
            <a:off x="11658600" y="9594080"/>
            <a:ext cx="2895600" cy="595766"/>
          </a:xfrm>
          <a:prstGeom prst="rect">
            <a:avLst/>
          </a:prstGeom>
          <a:noFill/>
        </p:spPr>
        <p:txBody>
          <a:bodyPr wrap="square" lIns="163284" tIns="81642" rIns="163284" bIns="81642" rtlCol="0">
            <a:spAutoFit/>
          </a:bodyPr>
          <a:lstStyle/>
          <a:p>
            <a:r>
              <a:rPr lang="en-US" sz="2800" b="1" smtClean="0">
                <a:solidFill>
                  <a:srgbClr val="FF0000"/>
                </a:solidFill>
                <a:latin typeface="Times New Roman" pitchFamily="18" charset="0"/>
                <a:cs typeface="Times New Roman" pitchFamily="18" charset="0"/>
              </a:rPr>
              <a:t>Chiều sâu</a:t>
            </a:r>
            <a:endParaRPr lang="en-US" sz="2800" b="1">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78935260"/>
      </p:ext>
    </p:extLst>
  </p:cSld>
  <p:clrMapOvr>
    <a:masterClrMapping/>
  </p:clrMapOvr>
  <p:transition spd="slow" advTm="330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par>
                          <p:cTn id="40" fill="hold">
                            <p:stCondLst>
                              <p:cond delay="1000"/>
                            </p:stCondLst>
                            <p:childTnLst>
                              <p:par>
                                <p:cTn id="41" presetID="16" presetClass="entr" presetSubtype="2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par>
                          <p:cTn id="48" fill="hold">
                            <p:stCondLst>
                              <p:cond delay="2000"/>
                            </p:stCondLst>
                            <p:childTnLst>
                              <p:par>
                                <p:cTn id="49" presetID="16" presetClass="entr" presetSubtype="21"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par>
                          <p:cTn id="52" fill="hold">
                            <p:stCondLst>
                              <p:cond delay="2500"/>
                            </p:stCondLst>
                            <p:childTnLst>
                              <p:par>
                                <p:cTn id="53" presetID="16" presetClass="entr" presetSubtype="21"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par>
                                <p:cTn id="59" presetID="16" presetClass="entr" presetSubtype="21"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par>
                          <p:cTn id="62" fill="hold">
                            <p:stCondLst>
                              <p:cond delay="3000"/>
                            </p:stCondLst>
                            <p:childTnLst>
                              <p:par>
                                <p:cTn id="63" presetID="16" presetClass="entr" presetSubtype="21"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4" grpId="0"/>
      <p:bldP spid="17" grpId="0" animBg="1"/>
      <p:bldP spid="18" grpId="0" animBg="1"/>
      <p:bldP spid="19" grpId="0" animBg="1"/>
      <p:bldP spid="20" grpId="0" animBg="1"/>
      <p:bldP spid="21"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84508EF0-E0B6-4CC0-B066-E3FEEA32D7DE}"/>
  <p:tag name="ISPRING_RESOURCE_FOLDER" val="D:\CONG VIEC KHAC\HOC LIEU DIEN TU\QT MAR\3. MD2-Bai 1-Cac quyet dinh Marketing\"/>
  <p:tag name="ISPRING_PRESENTATION_PATH" val="D:\CONG VIEC KHAC\HOC LIEU DIEN TU\QT MAR\3. MD2-Bai 1-Cac quyet dinh Marketing.pptx"/>
  <p:tag name="ISPRING_PROJECT_VERSION" val="9"/>
  <p:tag name="ISPRING_PROJECT_FOLDER_UPDATED" val="1"/>
  <p:tag name="ISPRING_SCREEN_RECS_UPDATED" val="D:\CONG VIEC KHAC\HOC LIEU DIEN TU\QT MAR\3. MD2-Bai 1-Cac quyet dinh Marketing\"/>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BxVlxWf2Ttp/oEAABiEwAAHQAAAHVuaXZlcnNhbC9jb21tb25fbWVzc2FnZXMubG5nrVjvbts2EP9eoO9ACCiwAV3aDmgwDIkDWmJiIbLkinTSbBgEVmJsIpLo6o+T7NOeZg+2J9mRkh27bSApCWAbIuX73ZF3v7sjj07ushStRVFKlR9bHw7eW0jksUpkvji25uz0l98sVFY8T3iqcnFs5cpCJ6PXr45Sni9qvhDw/PoVQkeZKEsYliM9ehgjmRxbs3FkB9MZ9q8iLzgLorF7Zo1sla14fo88tVA//Xp4ePfh4+HPR+9auT4wdIo9bx8IGaSP73sA+SwMvAjQiBf55DOzRvp3mFwwZ57rE2vUPgyTnoXkwhrp3065eRgSn0XUcx0SuTTyA2b2wiOMONboStVoydcCVQqtpbhF1VKAHytZCFSmMjEvYgUTeS26lDnBFLt+FBLKQtdmbuBbI6qK4v6tgeV1tVQFqCtRIkv+JRWJ0QkRY96vClGCal5BRCH4VEsJ/1QZl/lBt+pL3wuwE+HZLJoSSvEZbC7bLgqQ9uBvZbWEd4lQb0HFbZ4qnqDrQgBgQBFfrVIZN/+UdFVoC2cpv++0IsSXrn8WsSDwaER8ZzNjjUieIKfgerEDUUJMSQgABS9F8QTZyMS6EUc4TYchTNyziQdfpk2YyMUyhW811I4ZgUiYibxLCiKVhBDjlF4GoaM3DVQhjla8LG9VkexF6a4/u4Bd3w6ACDbbAWcaYwMM8SEhexWFiKtuMLASm/hueQVLhQCMmEkGmlJZXVZAm2yVikoYa6VeCo9NSH0R1wr4lQq+bmIftBuydYa5h+e+PYnGzIfHMQG/erzO42VPOSDnD/mxy4YawmQ35jttatGicfAZsgskw2CIRHAOOfB8iMQVobDJhHbJ+PjCPcPGS5D3Nklpk/RirnNMeo94HIOcjqa1VHUJM3pLIDUZj5QHw9RQ8mkOUexi75Hc2qBCOJjRQq4F2FEkouhUBOneJo4m1ae5+0d0il2POD8IPX6PclUhnqx5HgsItphrn97Du0Qm5p0Oe6P/ay3/RrxqU/2btkr4Dvn8Zqg9e4XlEUbwqhLZqupSrTesNf8pVmiKP2pCn6U/TT+1iY9DN3gZz5Qyq9OmAj3bP1vLhvqo04hn7lR/b720JbQpNQQaFl0cocdI+0tNtNqxG+iKmIj+cq5/CjKzpm5BYXPza9Vf2g9aAF+hp2LQCeyxsZxCq5NBFeovewGr3jP/QheM/vKXZExdBlXnUnwpZdWp2fC5d301dH56Yd3pWfeKDXOZByb7ALho+8ESpTID+5MemPMp2exAUyL2VnKp6jQx9E/ljSkTsLd1Jr7vhq8LlZnZlJeb8G/K1MlzrGgWFzZKZwP6qS2De/tnh8BP9xIlOIQ2xsa+rXsfW7M97SkE9NFb4TG6aZ2ARxmv4iWU42tV50lPoOYI5pBTDGDtmqngRXcX1gJ8Y0Yzi9rZ3weB6I4OkijZgv3pq0qUfw0G0cvYYtDm4Cfuqk4ghsf7BphBH6n24LuR63kOZi7E8oscMHlT4jKVwdRBt16gSut6zBi2J1NgEzXkUXUBLeQQhCkOzyEjmsORNZry4gbSKVMqHYRitlqHcTVM+8PdQ12lMhdDZJ9XzPSCmTuLsOOYixigMJyzb5rancBBL25vZFK16A1mT7AP2fobPJHIaihgSMj2okVfJpiDu6e4vtP6759/u+RNgdzkQkg3zfgh2ay/r5fbUWluw47e7VyO/Q9QSwMEFAACAAgAcVZcV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yVlxWmKWjAoEDAABZDgAAJwAAAHVuaXZlcnNhbC9mbGFzaF9wdWJsaXNoaW5nX3NldHRpbmdzLnhtbOVX3W4TOxC+z1NYe8Ql2RYKlGqTCuVHRJQkavZw6FU1WTtZq1578U9CuOJpzoOdJ2G8TtLktHC2QI6QuKhSj2e++Twznlkn5x8LQRZMG65kKzpuHkWEyUxRLuet6M+0//g0IsaCpCCUZK1IqoictxtJ6aaCm3zCrEVVQxBGmrPStqLc2vIsjpfLZZObUvtdJZxFfNPMVBGXmhkmLdNxKWCFP3ZVMhOtEWoA4F+h5Nqs3WgQkgSkt4o6wQinyFxyfygQfQEmj+KgNoXsZq6Vk7SjhNJEz6et6I9Or3vcfbrRCVBdXjDpY2LaKPRiewaUcs8CxIR/YiRnfJ4j3RcnEVlyavNW9OTEo6B2fBelwg5HB4/SURgDadfwBbNAwUJYBn+WfbRmIwgiupJQ8CzFHeLP34q66fXrq3Hv8mIwfHOdjkYX6WAcSFQ28T5OEu87SpCQcjpjWz8JWAtZjrzRZgbCsCTeFW3UuM8gZJYvMCbsXzRnToiJK0ulbdtqxyoau8Itva/AJDMl987u12SqBKa2IoVVWkwZHULBdpI9ueGyj5rHEZlhnMSqFY1KJskEJBYYtyB4tgUwbmost1Vh9dfarzQHQRAPbwAjbyfRLYVwsiwHbdgutc2O8WnN2n8pJyhZKUcEv2HEKoIhdgX+lzOym38y06qopFihlhjB0eOCsyWj51W81oBfc3SFLgqHlngdSsFs8PDB8U9kymZKIy6DBV4elHMT8JsPAi7BmFtQ2HB8NLkYdHvXg2G39/6RPyDQBcjsgeBYU6wo7UHwYUWkshs7DEcGzrAqKZTTaq/O2Zrfn4ZtWWOef1I29vANL5yAnwm/DcgO9AFTfhgvD0n8fzKo7TaHRXXR/eWtoPGKc0xJwMSNDFsSl+s2WAMwA0mUFCsCGXZm49vGgitnUBIaRIA2388w2GOZVqs5tk/0qCnTtSCPjp88PXn2/MXpy7Nm/M/nvx9/02g9s8YCvLswtDrfnFp3bPtKF7566I79YJj2Ll910sG7QXp1nfbep/sAFae77TqJ/Si5f7L4UfXLDpbxZe9dneQMMRK16qI3qQU3qqM1elNH6zJMwvHOFKxFATvbPNxU7G2CFxwr4WB1+j/V2g9/xYRiPUyt/cqB+9FL+vvELay2X/57n/pJfO9bxO8UXPICo+lHxPYB0352coSPh3u3Gg1E238OthtfAFBLAwQUAAIACAByVlxWOHLMgGEDAACiCwAAIQAAAHVuaXZlcnNhbC9mbGFzaF9za2luX3NldHRpbmdzLnhtbI1WUW/aMBB+Lr8CsXeyUjZaKY1EW5CqsbZaWd+d5AALx45sh45/v7OJEwdCCVGl+O77fOe7z5eGakt5fwdSUcHvB6NB1LsKk0JK4HoJWc6Ihn5MFDyn94P538ViEFiEYEK+g9aUrxUaSkufIioRWU74fiHWYhiTZLuWouDpIPo2vzFPGFjoEWmzz0EyyreI+zG6fXiat+MYVfpZQzZckQSGAhNHwux6NpqNuhByCUqBSebuaTqa/rzAYSQG5qKMJ+Pb8bQTow4zt79OpB1VVFvSZDS5mYzbSVhaxDbr+kWMXORF3r0NuRRrk/sRY2KeCwwmSIpqQPjTnXkuwFFZexPkQr81/NMXah8XWgs+TATXKNohFzIjDDkr++vEKTvcgWFVVIXAzOO0A8EpKJ6kybnCkDU0q55Aep2e6xNWD2QT/1X2B9X4xSTtQMVoinkImdqM4bt5amj55t380NRQCvZmIjQmgtFzzCDSsoAwcCvjURvx+VpovO4QrQhT6PZNDvKGh3wjhXJbNG0O9Qc+KU89SGlw/g/BigweD1l6sKbdoR8fH2zf/LwqW5WYhF1p8jKrjQ73gvU+wXlGh3s3RX/lbH8CPvYYhrtCD8Q274tCX4XACb676riVdZntF2bwKC9eabCATKQQWT0saQamM2FgbSaJ4CiLkJMdXRONX5HfBhPvbeoqDI4cBw21SibUVDM4FZJNDL8mfk/s2ldZ6fNldriB5WkOi77G78z9ICNyC3IpBFODfknBWYNlsJ+3Y7gZ5zgmQD7zlehC4EKDv7NNrhUpDprvhCVak2STYSbtWYdBfeIwaC1mWMY7LTIvshjkDBtDwSmiaTOoDV1vGP7pDwqfkDbhZ5yGpze4FSe0EptnsC0GIpONE+JhYexZwTRlsAN3cz2DOeSZ44QKtdcupKlewEr7UiotF5VWXvJaCT6q6TiBf2A+ojksfMcFIWsSK3ua+ua6WVlv6U3PcvoYEfqDx66tTvwN0dlSLOyIVzhSaPGuidTldvXanpTsYMppZi85mr2wLR7DYELkZQmsyx36xO6Cm7FfbaQcvMXTTjADLBq1EaynOb+WeNmilQTwZ5c19qqJ+gv2sSAyfakAjRHb4jZcPBl+cuwYxPGZ5ToMPJNtRVV1fMf/zKNe7z9QSwMEFAACAAgAclZcVvfzYTVnAwAA6g0AACYAAAB1bml2ZXJzYWwvaHRtbF9wdWJsaXNoaW5nX3NldHRpbmdzLnhtbO1X23ISQRB95yum1vJR1mi8pRZSFpCSMgEqrJc8pZqdgZ1ydmadC4hPfo0f5pfYswMIJsaNJeqDDxRsT/fp25nuJTn+UAgyZ9pwJVvRQfN+RJjMFOVy1opepSf3nkbEWJAUhJKsFUkVkeN2IyndRHCTj5m1qGoIwkhzVNpWlFtbHsXxYrFoclNqf6qEs4hvmpkq4lIzw6RlOi4FLPHLLktmohVCDQD8FEquzNqNBiFJQDpT1AlGOMXIJfdJgXhhCxHFQWsC2buZVk7SjhJKEz2btKI7nV73oPtwrROQurxg0pfEtFHoxfYIKOU+CBBj/pGRnPFZjtE+OYzIglObt6IHhx4FteOrKBV2yBw8SkdhCaRdwRfMAgUL4TH4s+yDNWtBENGlhIJnKZ4Qn34r6qaXLy5GvfPT/uDlZTocnqb9UQiisol3cZJ411GCASmnM7bxk4C1kOUYN9pMQRiWxNuitRr3DYTM8jnWhH0X5tQJMXZlqbRtW+1YFca2cBPeD2CSqZI7uftnMlECO1sFhSQtJowOoMAajE5kRKZYGLFsRcOSSTIGiYTiFgTPNhbGTYzltiLSyUr7ueYgCJIFGc/I2Tj65jOkkuWgDduOZX1ifB+z9hvlBCVL5Yjg7xiximBNXYG/cka2G06mWhWVVICxxAiOHuecLRg9rgq0AvyRowt0UTi0RPqXgtng4b3jH8mETZVGXAZzvCwo5ybgN28FXIIx30BhHePd8Wm/27vsD7q9t3d9gkDnILNbgiOJWFHaveDDkkhl13ZYjgycYVVTKKfVWZ3cmr/ehg2Psc+/qRs7+IYXTsDvhN8UZAt6jy3fj5fbNP6nEdR2m8O8uuj+8lbQeMU5tiRg4kGG04rL1dyrAZiBJEqKJYEMR7HxY2POlTMoCQMiQJtfjzDYI02rpxnuRvSoKdO1IO8fPHh4+Ojxk6fPjprxl0+f791otFpSIwHeXdhSnRvX1BXbE6ULzx66Zd8fpL3z5520/7qfXlymvbfpLkAV09VxncR+d1y/Svxu+n6TTP7eKhmd917XaccAc6/FhN64FtywjtbwZR2t87D7Rlt7r1YIOMtm4W7iNBO84Nj7vTHzD7Hr2hcVfiO9AiH3w65/uVTXXsT/pdp+2rzB77yyJ/G1/ykaKN/9f9ZufAVQSwMEFAACAAgAclZcVrE8Uo68AQAAUQYAAB8AAAB1bml2ZXJzYWwvaHRtbF9za2luX3NldHRpbmdzLmpzjZRNT8MwDIbv+xVTuaIJukE3bkPbpEkckNgNcUhbr6uWxlGSFQbiv9N0HyStC0suzdunr2On8VevX40gCfoP/a/6uV4/++taA6sZtYNrX+cdemH1QPM8hVVeAM8FBA2kPH16lr9/Cco4ELVpvH+xttrxC9C+WTOuXVwSForQNKGVhPZOaB9U4E8vs2NWh4ycMsc7Y1AMEhQGhBkIVAWrmeBqXQ83wQaMJah/0DVLwDO9C8dx2kn+Oo7iKE0mLpdgIZnYP2GGg5gl20zhTqQHejG006U3ewmqOvDtOezjbOECPNdmaaBoBp7fzsN52E1KBVrDMe5kNg2n9yTMWQzcTSgajUfTP1DPeFGPP+gy17k50VEYDaORS0uWQatKCaS36dDHROXVqmYr+IEz8GGcZJhHcLYH1bJq/xgS5U5ecIBSYWYr0kYjO0mUI0tzkR242cROkrObtbZd/0bdMQYxqvR0enBjp8s0ijENvGuGjWu2IW5t0dVcLugMhrzcuhH1ieoLnBKpuEhokvq4PIvebkyz1dj1a5U3U1tQK0RedU97KqCrbgJqKdZoBWYMSzZFpVX5vP2382bw3vcPUEsDBBQAAgAIAK9+WFaHIJarTg4AAK4bAAAXAAAAdW5pdmVyc2FsL3VuaXZlcnNhbC5wbmftWWtYUunaxo4zOWO7dmNHZbLDHkvlMvMsOrVVzGNiUx5SasxTDGoi4gmpmfHK1GRMJ49ohUp0wEyBFJVqKktTQhBMRDJTVETMwAO44Fu2Z/Z37R/fj+/78/3xx1rrftd1ree53+d53ue932tdOe6P+HrDjg0QCOTrY17uSAhktTkEsor0xTrwTVxwtiX4MMAiEUch9J5dE+BgTcwRvyMQSAPJcOnsWnD8ZaJXCBYCMfpj+TLoSLh9DgLZ+c9j7kdOpEYoJNy8n2IiOi7onZ+P5jhvH7zS8uW1JxZm23Z/6xBtnXf379vMtq8O6bZYs3vPiNnfytbY7z5nc+7F7U1//3DrWlnGl4eKMzM0r1wcXXA9tCDqHdeJ1oiZ0SExbjIZ98M8TRbuptENGEAg3+Z4gfdbOVtAmPu/hpVbzKFZCzetX2yLzLd+UXmY6uQIBgEi3AyG4fsthasgEPdNK3AFrsAVuAJX4ApcgStwBa7AFfj/BYvvuuf+eWC5R+4gQaWiZ+n/8ADPcI9rr/zP553OV4WzjVSOQ6tOSITqPqj1LktDLD0ww+AslCzQukJKWFb48CzIxbAFNlEnZdse61ZmylGX5caNLkSVvf4C3iRLrtTLZ/gBrmxOSsAp+VPl0sxHGevVOLaMXxdegmurapx2NUe6Llbrtb367/tG6+tXQ96Vnz8LD60o/SRDuOkWAUZrxPOrx1unBGq2rVlAbvGdPt7ahYd+BBMIRITk3sgX7o2upj2foemWtNVfzUfNkVuqWA7mSFNvTPyi5zpIf6fPFSs3JSDma9EZZJ7r66jovCKzKNUxzr3VkETLiEncoqN6H4pCKO16bWy29lFLG9GgQ4gqGE4CzbsVUapPNUpT9+/DM/9m/viHcM3WREG7aCnpq5LVj/YXJi1uMm9uzPYyoE/u4FyM7IZ1JDpeRG82L4EWXnMOyyk2ISx97LjsRhjmGkEzZ4q0JAvtmL1+djqzjTWkobKBzJGdxEx7qXZoXhlwNkHZrp2WiXDAW6mx28ITt8ysnUt9KKJ2ZoJaPVQ964EV35d0CMa1t3q0EqVOIdPKObDzYqcA5/vt9MJaxSRWMHqvi2Bekim84Uco2Ge1PtHPbHR2DzIpxrDwYVHoFKCDLg0Py1F6CcXwGS23zIl7wtL14InzT4K1GrV0obvo6WX15NwdeQtd1jKENkCdt5bGd5VvKOU9JcSzGdpSpzlCoOw+oQnos1M7eodPbyjVpBLg6jTEGPMuoU+H5jC6a/OzTGHWPp6y5mcW28myzasHr3s1L+UUD749WjNVY5wZNR04RUt/lt7duJc6VaSetLvrkaZEc9TiareKN1I7goPgx3bL9zJmhTOmp0GZ55QAvcvww4Qtl1l9O30OHnIhSOrmI+6rZvgRMGZRnJCkzrSetLhtiWH/PdPGoJ9vWeaUCCgS4H0xId94RDG3U1Kgzj9JE9963j2YgqV2O84RrOEJREc5N0LP+OHliYsWGFG+K5PK444kT7pl3UHtC8E7hG0d+9dEQjKqsFL2qkFhVWEv7IVcScG05+5BMrm1HCrzUVyN7304htRczHuaXGMqiYdZlgeRrgdAFTFQyvNUznj1UAHlcak4XuGajpVuDdtTG8KWjEdm7ABcmDQ94h21OjOFMwrrq+eZYNiHQX8h5ZElUfFEH2FljBz3ZmNiWIZHJz5rYSGLxFlSj1KXBmY1KCXaIDRo45q+hto6KcLkstjOFlORfqNGStdJEkR1rgiMSAdPl0rc2ucnJHEZepKSwQ3Kn7vQoxIpVWi0CI3hu9rhTYRqoQ4uOQWwySelpxTKjjo3ZQNNfE//u1pNsBuIl/+0G5liF1paoII1OtaZGlRbHXjLjbUegmmorBFbs6hp7fubCG+T37So38OI9b/IVdt/dUoUxqk/NtuTYWDu+5uc8yJlznMfy/ehe4Lwu2Q6ROJjjGKTOW7XOLnlZUJHA83pRdNIXHhPpGZtSnaXV9gW1siialtE3nAdqQo+1i/Cv46Fynz1i3K5MgBkzc46f53+R0t7VzJK0XKfL4uvBxkPCuaDlINacha4Op13WvpSB3bekQn2TKpNf7WFrY+syL000XgCPVTUW7GcgvJaZd595bE4YTz+rtfExmncO1NMkA0AzZZvauZdSn6VrI0MwkMAig8Qp5AquDyLMucAAsaPk9N/6DN1wKYbZ7ELY2OvcAjruB7621zeB00whg9LF9sBDbezPZwTwuucAipSXOINp5hSu28sa3tExEzShBIh3KYYqSzL0una74XXW36/PBPdEzazPqVKk0qO4PeI3LqEynpCuy1f2jGdthMDxp65HznwfrbU+DtGtR1YyYDgVls4ixGcwD0s6DiwLXQvU5r7w4H9k3YHsOJust1DFSGQOh/Y147wJrSuDQxv1xEscSHyyKh49phxYe90U6fKCOPUocKvw4ptASa/zEZC12MP+xSQqXBNP8oed7nB9sRFsROuwYHMdLAMgzbF5o3rUt+uqrGskifZYSrK6wgmillV3nTWgM1+XIiWxPKYUW2/Do/e8aWPp9YhZkCWQCyoujlZX18rf1AHZwdqJ1HXbNONFf0YfKdgFFNN8VWGsXqMzaJiGC9Pb8gNvcf0GPGyLKbasFKj2C0m54cjRBeAt7D+gxBPEZHQSvR8358SNd1EA3OGvMSbEx2lCUbpAIuvUT7R4A2LmhXlAwkcZdvVLFMx+WTGudgmv24VbdzpN6FBsurapX18hbaM7w8FHMv3UT75KlvlgQxNKJrpChgNCh3BhezaJSQwnn/6DjlgY0PJjtc3TNiY4wbpHNYELAz+ADnwc0uBsvv6y9DyOfV924EOR74rEZ4n4Oy9648WDX+HHKP/Ua5zfdgkPu9EEcd3qbTm/K7GqM97RDe4tn9ZbJhAJR0fq8qNOARWhKNCxaumhBxy4sYe8Geu8/46MUxmoRr4kbMr7Aa9jJlDfx4PtKEErPWIOkNBhN4XH3YmoK9DbKcYRSj6h0xjnWTo0gqdPCSyiYStI+hajDTr+w5MDahDxU0K0enLtrgppQkbNp7A5k1QfQ0pDzu62v+i4r/xNT9uvU732HWAHv1q3AUz1sRHEAuWITpG9VVvg0G8vNLLUWafrrYJfSbSadbnFHh0qmofKRxOG/aD3HUP+6Q+HoEAG/4m+UpJet9eD2+9MnSGJcdtMceKzvpJXNsiN44zuIGe1HqyZklN4E19rPi3eyt4UW+d2xmSf33IfwainOas5XVxCuBP1w2etPwW4VaBjiEhmOJbzQVQzBEXwtu+5Jti415c6wQLA1VulVDiuKv6ssRP5zfD1HfiUNJQCqHSRvGJ5TVRbRDHvZcPdiSnqXkeE0aJBFRMsZPC7mAGXM7I9gqZoJBcnVp1GvllBMmUcHYyErfjQc+4rMGkX0zB+PCNbmDxArDzxtnEtITrZbHX83saDwMmgdAD6hggo4UA5kqNdda8Pe3MeJCQt9Rr/JT6OnkTvJx3lGWCDQg/I2pC6Xhz1gTPaO5ftChyFvy2cCggaRLXT2cZG1qeRMwTM9y92b5RO+pkoMqIOrLW6/lLH1hbcqqMjF/WBk+2jnXbS11aF97n4cU53wTbadJ+wv8YNd3TWEckKweD3oAMt/sRH1v91Zq2k2O6VaIQSaGAI14V3QQHK8rT24+4dJCC4Muim3KqemJvik0h5opHznA7O/5avGVShtpWRVU6KuRhaLCOopMB/5GHnCywFaWkQw0BXR1rpLkQycImcMXnDQsPjbwq+gfeALn7EJWJbkAS1xfsBFyETYiyTtVjcZ1RqeLdILQJ0XguuSoyaL1uLg1BhWpTu6/x0oT+0ANtPObnhmmrIJjUmvpVOxv5xyxTasiOz0D5mhjK4YY+hlNZAxQ9bmgiLsNfqxHuABukYwow1zGp05SxjbTz2YJFhBbN8tAuOBYipQhFSMXDeZsIUFRtr2+d7ZR0NQvTFQyREYyzNDs8wae+cHm5ONWIMnnMBPdWoYok+N0pWGjQ6qdPn3qo+oILEhurM3pHcZaWNwOW4P5UvF3y6ipzdTy63osWGai/0TMwP0v4ZkxYOBtVpWurUgM47yV6mWX8DnNW5T41kp4e/eEErHXm6TAwL4VazeSnfYGl87iRFenut4l7Y2qORneTAdCJ1bL6CXHmP0B7ilexGKdqSkf+pUuS3OG/IJVHyu5QneXfB/GrNFNtwJz48ikUAffokc3Y7tfNnm4kQECxVzf2uSGDJ6VqrwC9YG7ws45aDrMt1uJ4Z2zGO6Z75yii5gPYSUdzZNVE3czCx617zqk0rTrGzdqeT4NY7tdb8S9cfnUUqWLGkctf+rz+TOwx5kpxF8nrFdnSvXMT11U7BUizopqqy2kxVWnRf3KYyyLLYyexFhf+Q8buAc8OI6A9VvHpHwsA4d2qLoPTRf8Wdrus05tPaSXvAF9pyfvRiLGb3Garj2H/1NAIAVLuofegjN6LtHIz+6ygEYJ6qGnbhXaiAKsaP9d2Yah+t93GtLnjnCfyzfh+BrdWaiTEgr6bn3EfLb7/0/7HoQylBIB9ot75JEgzgOz4U3Y/P1aY9Kpk72nspDyY8nPkBLFC2ccMe7oOktpP/6hrrNdUanqFDE7vUKU9Dp5wAVnjUgx9wEgwuz9fIsgIGkoduaol5cPTZj/EV/C0wRCIp/7qpbcJTItfs0dw0YqWjMkar2bVTpd6a2r7laZblKFqZJDeEDiRERJMtjoOuRg56XbW5L7f68VPFKh+SRcaodx9D82XCXB4ZY2XeUn6LzLbsUr7QmHFOBSenjx/94qWRro6dGYj5I32LR+VqsqS0WKOM9d4f4qKENVxHeXTSUk1EAjk9LX/26+pl8MzeuvkOONkw4N9oBnIMQ9/d/rRMz//F1BLAQIAABQAAgAIAPNWyUzWo37aRwMAAOEJAAAUAAAAAAAAAAEAAAAAAAAAAAB1bml2ZXJzYWwvcGxheWVyLnhtbFBLAQIAABQAAgAIAHFWXFZ/ZO2n+gQAAGITAAAdAAAAAAAAAAEAAAAAAHkDAAB1bml2ZXJzYWwvY29tbW9uX21lc3NhZ2VzLmxuZ1BLAQIAABQAAgAIAHFWXFYVHmAbowAAAH8BAAAuAAAAAAAAAAEAAAAAAK4IAAB1bml2ZXJzYWwvcGxheWJhY2tfYW5kX25hdmlnYXRpb25fc2V0dGluZ3MueG1sUEsBAgAAFAACAAgAclZcVpilowKBAwAAWQ4AACcAAAAAAAAAAQAAAAAAnQkAAHVuaXZlcnNhbC9mbGFzaF9wdWJsaXNoaW5nX3NldHRpbmdzLnhtbFBLAQIAABQAAgAIAHJWXFY4csyAYQMAAKILAAAhAAAAAAAAAAEAAAAAAGMNAAB1bml2ZXJzYWwvZmxhc2hfc2tpbl9zZXR0aW5ncy54bWxQSwECAAAUAAIACAByVlxW9/NhNWcDAADqDQAAJgAAAAAAAAABAAAAAAADEQAAdW5pdmVyc2FsL2h0bWxfcHVibGlzaGluZ19zZXR0aW5ncy54bWxQSwECAAAUAAIACAByVlxWsTxSjrwBAABRBgAAHwAAAAAAAAABAAAAAACuFAAAdW5pdmVyc2FsL2h0bWxfc2tpbl9zZXR0aW5ncy5qc1BLAQIAABQAAgAIAK9+WFaHIJarTg4AAK4bAAAXAAAAAAAAAAAAAAAAAKcWAAB1bml2ZXJzYWwvdW5pdmVyc2FsLnBuZ1BLBQYAAAAACAAIAHMCAAAqJQAAAAA="/>
  <p:tag name="FLASHSPRING_ZOOM_TAG" val="63"/>
  <p:tag name="ISPRING_PRESENTATION_INFO_2" val="&lt;?xml version=&quot;1.0&quot; encoding=&quot;UTF-8&quot; standalone=&quot;no&quot; ?&gt;&#10;&lt;presentation2&gt;&#10;&#10;  &lt;slides&gt;&#10;    &lt;slide id=&quot;{DBBDA0EA-CAF3-47ED-9C52-D4A303BAB1EF}&quot; pptId=&quot;256&quot;/&gt;&#10;    &lt;slide id=&quot;{88D0A578-2911-46AE-82E8-6FB430D30931}&quot; pptId=&quot;257&quot;/&gt;&#10;    &lt;slide id=&quot;{EA669D9F-5E5E-4CE4-9D74-72251A079BC9}&quot; pptId=&quot;258&quot;/&gt;&#10;    &lt;slide id=&quot;{5C4DA07C-1AB2-4B41-9E08-2073DAB5B2F7}&quot; pptId=&quot;259&quot;/&gt;&#10;    &lt;slide id=&quot;{867B0AE0-279B-41FC-83E3-D56165E593B7}&quot; pptId=&quot;270&quot;/&gt;&#10;    &lt;slide id=&quot;{936F7C00-D9BB-4FB2-BDBD-D97A3CBDAEBF}&quot; pptId=&quot;271&quot;/&gt;&#10;    &lt;slide id=&quot;{860CE97F-B4BF-4849-9319-9342082566F6}&quot; pptId=&quot;260&quot;/&gt;&#10;    &lt;slide id=&quot;{1CC950C3-C61E-4E86-9DD3-5B6D6FCCBE30}&quot; pptId=&quot;261&quot;/&gt;&#10;    &lt;slide id=&quot;{3B78AB50-9E1C-4BC3-8417-DCB1137784D4}&quot; pptId=&quot;272&quot;/&gt;&#10;    &lt;slide id=&quot;{525B833C-1E53-410B-A41C-4DC61A8D735A}&quot; pptId=&quot;262&quot;/&gt;&#10;    &lt;slide id=&quot;{4669331B-C4E6-4183-AB17-64AEB449BF0F}&quot; pptId=&quot;264&quot;/&gt;&#10;    &lt;slide id=&quot;{51DDB08D-F0EE-4EFE-8769-87AA992E6BD2}&quot; pptId=&quot;273&quot;/&gt;&#10;    &lt;slide id=&quot;{23D1FF3C-FFD2-4540-893B-96A787FB239A}&quot; pptId=&quot;267&quot;/&gt;&#10;    &lt;slide id=&quot;{4E3B8BB0-1A5E-410D-B107-7C5F60CF02CA}&quot; pptId=&quot;268&quot;/&gt;&#10;    &lt;slide id=&quot;{19B2C229-90EE-434B-AE79-E05A48AFE2A2}&quot; pptId=&quot;274&quot;/&gt;&#10;    &lt;slide id=&quot;{E8384C8F-CCBA-4505-B3A3-74EDDFE61E61}&quot; pptId=&quot;275&quot;/&gt;&#10;    &lt;slide id=&quot;{0B84BB15-6552-47C7-954F-508737AF4110}&quot; pptId=&quot;277&quot;/&gt;&#10;    &lt;slide id=&quot;{CB8DDD46-7ED0-428B-AF1D-D2CBE2CDF9B9}&quot; pptId=&quot;278&quot;/&gt;&#10;    &lt;slide id=&quot;{30ADCF54-AAEE-447B-AB39-A1EB4B26E70A}&quot; pptId=&quot;276&quot;/&gt;&#10;    &lt;slide id=&quot;{E72B39B8-0EBE-4EA5-A5CD-40EC20FF07AE}&quot; pptId=&quot;279&quot;/&gt;&#10;    &lt;slide id=&quot;{E2BABC85-32B4-4F71-88FB-2BDEF8B4F55E}&quot; pptId=&quot;281&quot;/&gt;&#10;    &lt;slide id=&quot;{55195CD6-2CCF-4799-92B6-FE20DEC793E7}&quot; pptId=&quot;282&quot;/&gt;&#10;    &lt;slide id=&quot;{63BDE227-82DB-48F9-B00E-3A01C5863090}&quot; pptId=&quot;280&quot;/&gt;&#10;  &lt;/slides&gt;&#10;&#10;  &lt;narration&gt;&#10;    &lt;audioTracks&gt;&#10;      &lt;audioTrack muted=&quot;false&quot; name=&quot;slide 1&quot; resource=&quot;0f108abd&quot; slideId=&quot;{DBBDA0EA-CAF3-47ED-9C52-D4A303BAB1EF}&quot; startTime=&quot;0&quot; stepIndex=&quot;0&quot; volume=&quot;1&quot;&gt;&#10;        &lt;audio channels=&quot;1&quot; format=&quot;s16&quot; sampleRate=&quot;22050&quot;/&gt;&#10;      &lt;/audioTrack&gt;&#10;      &lt;audioTrack muted=&quot;false&quot; name=&quot;slide 2&quot; resource=&quot;5e8e2d3b&quot; slideId=&quot;{88D0A578-2911-46AE-82E8-6FB430D30931}&quot; startTime=&quot;0&quot; stepIndex=&quot;0&quot; volume=&quot;1&quot;&gt;&#10;        &lt;audio channels=&quot;1&quot; format=&quot;s16&quot; sampleRate=&quot;22050&quot;/&gt;&#10;      &lt;/audioTrack&gt;&#10;      &lt;audioTrack muted=&quot;false&quot; name=&quot;slide 3&quot; resource=&quot;a2116520&quot; slideId=&quot;{EA669D9F-5E5E-4CE4-9D74-72251A079BC9}&quot; startTime=&quot;0&quot; stepIndex=&quot;0&quot; volume=&quot;1&quot;&gt;&#10;        &lt;audio channels=&quot;1&quot; format=&quot;s16&quot; sampleRate=&quot;22050&quot;/&gt;&#10;      &lt;/audioTrack&gt;&#10;      &lt;audioTrack muted=&quot;false&quot; name=&quot;slide 4&quot; resource=&quot;0ccb3820&quot; slideId=&quot;{5C4DA07C-1AB2-4B41-9E08-2073DAB5B2F7}&quot; startTime=&quot;0&quot; stepIndex=&quot;0&quot; volume=&quot;1&quot;&gt;&#10;        &lt;audio channels=&quot;1&quot; format=&quot;s16&quot; sampleRate=&quot;22050&quot;/&gt;&#10;      &lt;/audioTrack&gt;&#10;      &lt;audioTrack muted=&quot;false&quot; name=&quot;slide 5&quot; resource=&quot;2a69a572&quot; slideId=&quot;{867B0AE0-279B-41FC-83E3-D56165E593B7}&quot; startTime=&quot;0&quot; stepIndex=&quot;0&quot; volume=&quot;1&quot;&gt;&#10;        &lt;audio channels=&quot;1&quot; format=&quot;s16&quot; sampleRate=&quot;22050&quot;/&gt;&#10;      &lt;/audioTrack&gt;&#10;      &lt;audioTrack muted=&quot;false&quot; name=&quot;slide 6&quot; resource=&quot;d99c3d3b&quot; slideId=&quot;{936F7C00-D9BB-4FB2-BDBD-D97A3CBDAEBF}&quot; startTime=&quot;0&quot; stepIndex=&quot;0&quot; volume=&quot;1&quot;&gt;&#10;        &lt;audio channels=&quot;1&quot; format=&quot;s16&quot; sampleRate=&quot;22050&quot;/&gt;&#10;      &lt;/audioTrack&gt;&#10;      &lt;audioTrack muted=&quot;false&quot; name=&quot;slide 7&quot; resource=&quot;d2d57ec0&quot; slideId=&quot;{860CE97F-B4BF-4849-9319-9342082566F6}&quot; startTime=&quot;0&quot; stepIndex=&quot;0&quot; volume=&quot;1&quot;&gt;&#10;        &lt;audio channels=&quot;1&quot; format=&quot;s16&quot; sampleRate=&quot;22050&quot;/&gt;&#10;      &lt;/audioTrack&gt;&#10;      &lt;audioTrack muted=&quot;false&quot; name=&quot;slide 8&quot; resource=&quot;51564149&quot; slideId=&quot;{1CC950C3-C61E-4E86-9DD3-5B6D6FCCBE30}&quot; startTime=&quot;0&quot; stepIndex=&quot;0&quot; volume=&quot;1&quot;&gt;&#10;        &lt;audio channels=&quot;1&quot; format=&quot;s16&quot; sampleRate=&quot;22050&quot;/&gt;&#10;      &lt;/audioTrack&gt;&#10;      &lt;audioTrack muted=&quot;false&quot; name=&quot;slide 9&quot; resource=&quot;223de2b3&quot; slideId=&quot;{3B78AB50-9E1C-4BC3-8417-DCB1137784D4}&quot; startTime=&quot;0&quot; stepIndex=&quot;0&quot; volume=&quot;1&quot;&gt;&#10;        &lt;audio channels=&quot;1&quot; format=&quot;s16&quot; sampleRate=&quot;22050&quot;/&gt;&#10;      &lt;/audioTrack&gt;&#10;      &lt;audioTrack muted=&quot;false&quot; name=&quot;slide 10&quot; resource=&quot;b2125357&quot; slideId=&quot;{525B833C-1E53-410B-A41C-4DC61A8D735A}&quot; startTime=&quot;0&quot; stepIndex=&quot;0&quot; volume=&quot;1&quot;&gt;&#10;        &lt;audio channels=&quot;1&quot; format=&quot;s16&quot; sampleRate=&quot;22050&quot;/&gt;&#10;      &lt;/audioTrack&gt;&#10;      &lt;audioTrack muted=&quot;false&quot; name=&quot;slide 11&quot; resource=&quot;3810f499&quot; slideId=&quot;{4669331B-C4E6-4183-AB17-64AEB449BF0F}&quot; startTime=&quot;0&quot; stepIndex=&quot;0&quot; volume=&quot;1&quot;&gt;&#10;        &lt;audio channels=&quot;1&quot; format=&quot;s16&quot; sampleRate=&quot;22050&quot;/&gt;&#10;      &lt;/audioTrack&gt;&#10;      &lt;audioTrack muted=&quot;false&quot; name=&quot;slide 12&quot; resource=&quot;897b2aa4&quot; slideId=&quot;{51DDB08D-F0EE-4EFE-8769-87AA992E6BD2}&quot; startTime=&quot;0&quot; stepIndex=&quot;0&quot; volume=&quot;1&quot;&gt;&#10;        &lt;audio channels=&quot;1&quot; format=&quot;s16&quot; sampleRate=&quot;22050&quot;/&gt;&#10;      &lt;/audioTrack&gt;&#10;      &lt;audioTrack muted=&quot;false&quot; name=&quot;slide 13&quot; resource=&quot;f2e78273&quot; slideId=&quot;{23D1FF3C-FFD2-4540-893B-96A787FB239A}&quot; startTime=&quot;0&quot; stepIndex=&quot;0&quot; volume=&quot;1&quot;&gt;&#10;        &lt;audio channels=&quot;1&quot; format=&quot;s16&quot; sampleRate=&quot;22050&quot;/&gt;&#10;      &lt;/audioTrack&gt;&#10;      &lt;audioTrack muted=&quot;false&quot; name=&quot;slide 14&quot; resource=&quot;a5861e14&quot; slideId=&quot;{4E3B8BB0-1A5E-410D-B107-7C5F60CF02CA}&quot; startTime=&quot;0&quot; stepIndex=&quot;0&quot; volume=&quot;1&quot;&gt;&#10;        &lt;audio channels=&quot;1&quot; format=&quot;s16&quot; sampleRate=&quot;22050&quot;/&gt;&#10;      &lt;/audioTrack&gt;&#10;      &lt;audioTrack muted=&quot;false&quot; name=&quot;slide 15&quot; resource=&quot;b6379a6a&quot; slideId=&quot;{19B2C229-90EE-434B-AE79-E05A48AFE2A2}&quot; startTime=&quot;0&quot; stepIndex=&quot;0&quot; volume=&quot;1&quot;&gt;&#10;        &lt;audio channels=&quot;1&quot; format=&quot;s16&quot; sampleRate=&quot;22050&quot;/&gt;&#10;      &lt;/audioTrack&gt;&#10;      &lt;audioTrack muted=&quot;false&quot; name=&quot;slide 16&quot; resource=&quot;4d1046a7&quot; slideId=&quot;{E8384C8F-CCBA-4505-B3A3-74EDDFE61E61}&quot; startTime=&quot;0&quot; stepIndex=&quot;0&quot; volume=&quot;1&quot;&gt;&#10;        &lt;audio channels=&quot;1&quot; format=&quot;s16&quot; sampleRate=&quot;22050&quot;/&gt;&#10;      &lt;/audioTrack&gt;&#10;      &lt;audioTrack muted=&quot;false&quot; name=&quot;slide 17&quot; resource=&quot;80b326b3&quot; slideId=&quot;{0B84BB15-6552-47C7-954F-508737AF4110}&quot; startTime=&quot;0&quot; stepIndex=&quot;0&quot; volume=&quot;1&quot;&gt;&#10;        &lt;audio channels=&quot;1&quot; format=&quot;s16&quot; sampleRate=&quot;22050&quot;/&gt;&#10;      &lt;/audioTrack&gt;&#10;      &lt;audioTrack muted=&quot;false&quot; name=&quot;slide 18&quot; resource=&quot;15496b49&quot; slideId=&quot;{CB8DDD46-7ED0-428B-AF1D-D2CBE2CDF9B9}&quot; startTime=&quot;0&quot; stepIndex=&quot;0&quot; volume=&quot;1&quot;&gt;&#10;        &lt;audio channels=&quot;1&quot; format=&quot;s16&quot; sampleRate=&quot;22050&quot;/&gt;&#10;      &lt;/audioTrack&gt;&#10;      &lt;audioTrack muted=&quot;false&quot; name=&quot;slide 19&quot; resource=&quot;be185d3c&quot; slideId=&quot;{30ADCF54-AAEE-447B-AB39-A1EB4B26E70A}&quot; startTime=&quot;0&quot; stepIndex=&quot;0&quot; volume=&quot;1&quot;&gt;&#10;        &lt;audio channels=&quot;1&quot; format=&quot;s16&quot; sampleRate=&quot;22050&quot;/&gt;&#10;      &lt;/audioTrack&gt;&#10;      &lt;audioTrack muted=&quot;false&quot; name=&quot;slide 20&quot; resource=&quot;674d12d5&quot; slideId=&quot;{E72B39B8-0EBE-4EA5-A5CD-40EC20FF07AE}&quot; startTime=&quot;0&quot; stepIndex=&quot;0&quot; volume=&quot;1&quot;&gt;&#10;        &lt;audio channels=&quot;1&quot; format=&quot;s16&quot; sampleRate=&quot;22050&quot;/&gt;&#10;      &lt;/audioTrack&gt;&#10;      &lt;audioTrack muted=&quot;false&quot; name=&quot;slide 19 (2)&quot; resource=&quot;9568251a&quot; slideId=&quot;{E2BABC85-32B4-4F71-88FB-2BDEF8B4F55E}&quot; startTime=&quot;0&quot; stepIndex=&quot;0&quot; volume=&quot;1&quot;&gt;&#10;        &lt;audio channels=&quot;1&quot; format=&quot;s16&quot; sampleRate=&quot;22050&quot;/&gt;&#10;      &lt;/audioTrack&gt;&#10;      &lt;audioTrack muted=&quot;false&quot; name=&quot;Nhaccuoi trang1&quot; resource=&quot;5b9d8d95&quot; slideId=&quot;{55195CD6-2CCF-4799-92B6-FE20DEC793E7}&quot; startTime=&quot;0&quot; stepIndex=&quot;0&quot; volume=&quot;1&quot;&gt;&#10;        &lt;audio channels=&quot;2&quot; format=&quot;s16p&quot; sampleRate=&quot;44100&quot;/&gt;&#10;      &lt;/audioTrack&gt;&#10;      &lt;audioTrack muted=&quot;false&quot; name=&quot;Nhaccuoi trang&quot; resource=&quot;e304f6a4&quot; slideId=&quot;{63BDE227-82DB-48F9-B00E-3A01C5863090}&quot; startTime=&quot;0&quot; stepIndex=&quot;0&quot; volume=&quot;1&quot;&gt;&#10;        &lt;audio channels=&quot;2&quot; format=&quot;s16p&quot; sampleRate=&quot;44100&quot;/&gt;&#10;      &lt;/audioTrack&gt;&#10;    &lt;/audioTracks&gt;&#10;    &lt;videoTracks/&gt;&#10;  &lt;/narration&gt;&#10;&#10;&lt;/presentation2&gt;&#10;"/>
  <p:tag name="ISPRING_PRESENTATION_TITLE" val="3. MD2-Bai 1-Cac quyet dinh Marketing"/>
  <p:tag name="ISPRING_FIRST_PUBLISH" val="1"/>
  <p:tag name="ISPRING_LMS_API_VERSION" val="SCORM 1.2"/>
  <p:tag name="ISPRING_ULTRA_SCORM_COURSE_ID" val="86C0045E-1529-4020-86EA-E5E0B45CF4AA"/>
  <p:tag name="ISPRING_CMI5_LAUNCH_METHOD" val="any window"/>
  <p:tag name="ISPRINGCLOUDFOLDERID" val="1"/>
  <p:tag name="ISPRINGONLINEFOLDERID" val="1"/>
  <p:tag name="ISPRING_SCORM_RATE_SLIDES" val="0"/>
  <p:tag name="ISPRING_SCORM_PASSING_SCORE" val="50.000000"/>
  <p:tag name="ISPRING_CURRENT_PLAYER_ID" val="universal"/>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ISPRING_SLIDE_ID_2" val="{3B78AB50-9E1C-4BC3-8417-DCB1137784D4}"/>
  <p:tag name="TIMING" val="|3.993|1.598|5.796|3.762"/>
  <p:tag name="ISPRING_CUSTOM_TIMING_USED" val="1"/>
  <p:tag name="GENSWF_ADVANCE_TIME" val="33.03"/>
  <p:tag name="ISPRING_SLIDE_INDENT_LEVEL" val="0"/>
</p:tagLst>
</file>

<file path=ppt/tags/tag11.xml><?xml version="1.0" encoding="utf-8"?>
<p:tagLst xmlns:a="http://schemas.openxmlformats.org/drawingml/2006/main" xmlns:r="http://schemas.openxmlformats.org/officeDocument/2006/relationships" xmlns:p="http://schemas.openxmlformats.org/presentationml/2006/main">
  <p:tag name="ISPRING_SLIDE_ID_2" val="{525B833C-1E53-410B-A41C-4DC61A8D735A}"/>
  <p:tag name="TIMING" val="|5.475|3.178|14.876"/>
  <p:tag name="ISPRING_CUSTOM_TIMING_USED" val="1"/>
  <p:tag name="GENSWF_ADVANCE_TIME" val="41.10"/>
  <p:tag name="ISPRING_SLIDE_INDENT_LEVEL" val="0"/>
</p:tagLst>
</file>

<file path=ppt/tags/tag12.xml><?xml version="1.0" encoding="utf-8"?>
<p:tagLst xmlns:a="http://schemas.openxmlformats.org/drawingml/2006/main" xmlns:r="http://schemas.openxmlformats.org/officeDocument/2006/relationships" xmlns:p="http://schemas.openxmlformats.org/presentationml/2006/main">
  <p:tag name="ISPRING_SLIDE_ID_2" val="{4669331B-C4E6-4183-AB17-64AEB449BF0F}"/>
  <p:tag name="TIMING" val="|4.175"/>
  <p:tag name="ISPRING_CUSTOM_TIMING_USED" val="1"/>
  <p:tag name="GENSWF_ADVANCE_TIME" val="18.39"/>
  <p:tag name="ISPRING_SLIDE_INDENT_LEVEL" val="0"/>
</p:tagLst>
</file>

<file path=ppt/tags/tag13.xml><?xml version="1.0" encoding="utf-8"?>
<p:tagLst xmlns:a="http://schemas.openxmlformats.org/drawingml/2006/main" xmlns:r="http://schemas.openxmlformats.org/officeDocument/2006/relationships" xmlns:p="http://schemas.openxmlformats.org/presentationml/2006/main">
  <p:tag name="ISPRING_SLIDE_ID_2" val="{51DDB08D-F0EE-4EFE-8769-87AA992E6BD2}"/>
  <p:tag name="ISPRING_CUSTOM_TIMING_USED" val="1"/>
  <p:tag name="GENSWF_ADVANCE_TIME" val="8.40"/>
  <p:tag name="ISPRING_SLIDE_INDENT_LEVEL" val="0"/>
</p:tagLst>
</file>

<file path=ppt/tags/tag14.xml><?xml version="1.0" encoding="utf-8"?>
<p:tagLst xmlns:a="http://schemas.openxmlformats.org/drawingml/2006/main" xmlns:r="http://schemas.openxmlformats.org/officeDocument/2006/relationships" xmlns:p="http://schemas.openxmlformats.org/presentationml/2006/main">
  <p:tag name="ISPRING_SLIDE_ID_2" val="{23D1FF3C-FFD2-4540-893B-96A787FB239A}"/>
  <p:tag name="TIMING" val="|3.604"/>
  <p:tag name="ISPRING_CUSTOM_TIMING_USED" val="1"/>
  <p:tag name="GENSWF_ADVANCE_TIME" val="11.86"/>
  <p:tag name="ISPRING_SLIDE_INDENT_LEVEL" val="0"/>
</p:tagLst>
</file>

<file path=ppt/tags/tag15.xml><?xml version="1.0" encoding="utf-8"?>
<p:tagLst xmlns:a="http://schemas.openxmlformats.org/drawingml/2006/main" xmlns:r="http://schemas.openxmlformats.org/officeDocument/2006/relationships" xmlns:p="http://schemas.openxmlformats.org/presentationml/2006/main">
  <p:tag name="ISPRING_SLIDE_ID_2" val="{4E3B8BB0-1A5E-410D-B107-7C5F60CF02CA}"/>
  <p:tag name="ISPRING_CUSTOM_TIMING_USED" val="1"/>
  <p:tag name="GENSWF_ADVANCE_TIME" val="34.97"/>
  <p:tag name="ISPRING_SLIDE_INDENT_LEVEL" val="0"/>
</p:tagLst>
</file>

<file path=ppt/tags/tag16.xml><?xml version="1.0" encoding="utf-8"?>
<p:tagLst xmlns:a="http://schemas.openxmlformats.org/drawingml/2006/main" xmlns:r="http://schemas.openxmlformats.org/officeDocument/2006/relationships" xmlns:p="http://schemas.openxmlformats.org/presentationml/2006/main">
  <p:tag name="ISPRING_SLIDE_ID_2" val="{19B2C229-90EE-434B-AE79-E05A48AFE2A2}"/>
  <p:tag name="ISPRING_CUSTOM_TIMING_USED" val="1"/>
  <p:tag name="GENSWF_ADVANCE_TIME" val="33.27"/>
  <p:tag name="ISPRING_SLIDE_INDENT_LEVEL" val="0"/>
</p:tagLst>
</file>

<file path=ppt/tags/tag17.xml><?xml version="1.0" encoding="utf-8"?>
<p:tagLst xmlns:a="http://schemas.openxmlformats.org/drawingml/2006/main" xmlns:r="http://schemas.openxmlformats.org/officeDocument/2006/relationships" xmlns:p="http://schemas.openxmlformats.org/presentationml/2006/main">
  <p:tag name="ISPRING_SLIDE_ID_2" val="{E8384C8F-CCBA-4505-B3A3-74EDDFE61E61}"/>
  <p:tag name="TIMING" val="|7.012"/>
  <p:tag name="ISPRING_CUSTOM_TIMING_USED" val="1"/>
  <p:tag name="GENSWF_ADVANCE_TIME" val="27.91"/>
  <p:tag name="ISPRING_SLIDE_INDENT_LEVEL" val="0"/>
</p:tagLst>
</file>

<file path=ppt/tags/tag18.xml><?xml version="1.0" encoding="utf-8"?>
<p:tagLst xmlns:a="http://schemas.openxmlformats.org/drawingml/2006/main" xmlns:r="http://schemas.openxmlformats.org/officeDocument/2006/relationships" xmlns:p="http://schemas.openxmlformats.org/presentationml/2006/main">
  <p:tag name="ISPRING_SLIDE_ID_2" val="{0B84BB15-6552-47C7-954F-508737AF4110}"/>
  <p:tag name="TIMING" val="|5.159|4.468|21.635|14.778|2.635|12.906"/>
  <p:tag name="ISPRING_CUSTOM_TIMING_USED" val="1"/>
  <p:tag name="GENSWF_ADVANCE_TIME" val="76.71"/>
  <p:tag name="ISPRING_SLIDE_INDENT_LEVEL" val="0"/>
</p:tagLst>
</file>

<file path=ppt/tags/tag19.xml><?xml version="1.0" encoding="utf-8"?>
<p:tagLst xmlns:a="http://schemas.openxmlformats.org/drawingml/2006/main" xmlns:r="http://schemas.openxmlformats.org/officeDocument/2006/relationships" xmlns:p="http://schemas.openxmlformats.org/presentationml/2006/main">
  <p:tag name="ISPRING_SLIDE_ID_2" val="{CB8DDD46-7ED0-428B-AF1D-D2CBE2CDF9B9}"/>
  <p:tag name="TIMING" val="|4.43"/>
  <p:tag name="ISPRING_CUSTOM_TIMING_USED" val="1"/>
  <p:tag name="GENSWF_ADVANCE_TIME" val="11.83"/>
  <p:tag name="ISPRING_SLIDE_INDENT_LEVEL" val="0"/>
</p:tagLst>
</file>

<file path=ppt/tags/tag2.xml><?xml version="1.0" encoding="utf-8"?>
<p:tagLst xmlns:a="http://schemas.openxmlformats.org/drawingml/2006/main" xmlns:r="http://schemas.openxmlformats.org/officeDocument/2006/relationships" xmlns:p="http://schemas.openxmlformats.org/presentationml/2006/main">
  <p:tag name="ISPRING_SLIDE_ID_2" val="{DBBDA0EA-CAF3-47ED-9C52-D4A303BAB1EF}"/>
  <p:tag name="ISPRING_CUSTOM_TIMING_USED" val="1"/>
  <p:tag name="GENSWF_ADVANCE_TIME" val="8.81"/>
  <p:tag name="ISPRING_SLIDE_INDENT_LEVEL" val="0"/>
</p:tagLst>
</file>

<file path=ppt/tags/tag20.xml><?xml version="1.0" encoding="utf-8"?>
<p:tagLst xmlns:a="http://schemas.openxmlformats.org/drawingml/2006/main" xmlns:r="http://schemas.openxmlformats.org/officeDocument/2006/relationships" xmlns:p="http://schemas.openxmlformats.org/presentationml/2006/main">
  <p:tag name="ISPRING_SLIDE_ID_2" val="{30ADCF54-AAEE-447B-AB39-A1EB4B26E70A}"/>
  <p:tag name="ISPRING_CUSTOM_TIMING_USED" val="1"/>
  <p:tag name="GENSWF_ADVANCE_TIME" val="56.99"/>
  <p:tag name="ISPRING_SLIDE_INDENT_LEVEL" val="0"/>
</p:tagLst>
</file>

<file path=ppt/tags/tag21.xml><?xml version="1.0" encoding="utf-8"?>
<p:tagLst xmlns:a="http://schemas.openxmlformats.org/drawingml/2006/main" xmlns:r="http://schemas.openxmlformats.org/officeDocument/2006/relationships" xmlns:p="http://schemas.openxmlformats.org/presentationml/2006/main">
  <p:tag name="ISPRING_SLIDE_ID_2" val="{E72B39B8-0EBE-4EA5-A5CD-40EC20FF07AE}"/>
  <p:tag name="TIMING" val="|38.787|3.128|2.48|6.923|4.383|5.048"/>
  <p:tag name="ISPRING_CUSTOM_TIMING_USED" val="1"/>
  <p:tag name="GENSWF_ADVANCE_TIME" val="65.20"/>
  <p:tag name="ISPRING_SLIDE_INDENT_LEVEL" val="0"/>
</p:tagLst>
</file>

<file path=ppt/tags/tag22.xml><?xml version="1.0" encoding="utf-8"?>
<p:tagLst xmlns:a="http://schemas.openxmlformats.org/drawingml/2006/main" xmlns:r="http://schemas.openxmlformats.org/officeDocument/2006/relationships" xmlns:p="http://schemas.openxmlformats.org/presentationml/2006/main">
  <p:tag name="ISPRING_SLIDE_ID_2" val="{E2BABC85-32B4-4F71-88FB-2BDEF8B4F55E}"/>
  <p:tag name="ISPRING_CUSTOM_TIMING_USED" val="1"/>
  <p:tag name="GENSWF_ADVANCE_TIME" val="5.00"/>
  <p:tag name="ISPRING_SLIDE_INDENT_LEVEL" val="0"/>
</p:tagLst>
</file>

<file path=ppt/tags/tag2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CONG VIEC KHAC\HOC LIEU DIEN TU\QT MAR\3. MD2-Bai 1-Cac quyet dinh Marketing\quiz\quiz1.quiz"/>
  <p:tag name="ISPRING_QUIZ_RELATIVE_PATH" val="3. MD2-Bai 1-Cac quyet dinh Marketing\quiz\quiz1.quiz"/>
  <p:tag name="ISPRING_SLIDE_ID_2" val="{55195CD6-2CCF-4799-92B6-FE20DEC793E7}"/>
  <p:tag name="ISPRING_CUSTOM_TIMING_USED" val="1"/>
  <p:tag name="GENSWF_ADVANCE_TIME" val="285.06"/>
  <p:tag name="ISPRING_SLIDE_INDENT_LEVEL" val="0"/>
</p:tagLst>
</file>

<file path=ppt/tags/tag24.xml><?xml version="1.0" encoding="utf-8"?>
<p:tagLst xmlns:a="http://schemas.openxmlformats.org/drawingml/2006/main" xmlns:r="http://schemas.openxmlformats.org/officeDocument/2006/relationships" xmlns:p="http://schemas.openxmlformats.org/presentationml/2006/main">
  <p:tag name="ISPRING_SLIDE_ID_2" val="{63BDE227-82DB-48F9-B00E-3A01C5863090}"/>
  <p:tag name="ISPRING_CUSTOM_TIMING_USED" val="1"/>
  <p:tag name="GENSWF_ADVANCE_TIME" val="5.00"/>
  <p:tag name="ISPRING_SLIDE_INDENT_LEVEL" val="0"/>
</p:tagLst>
</file>

<file path=ppt/tags/tag3.xml><?xml version="1.0" encoding="utf-8"?>
<p:tagLst xmlns:a="http://schemas.openxmlformats.org/drawingml/2006/main" xmlns:r="http://schemas.openxmlformats.org/officeDocument/2006/relationships" xmlns:p="http://schemas.openxmlformats.org/presentationml/2006/main">
  <p:tag name="ISPRING_SLIDE_ID_2" val="{88D0A578-2911-46AE-82E8-6FB430D30931}"/>
  <p:tag name="TIMING" val="|3.738|4.262|4.261|3.898|3.891|3.688|3.322"/>
  <p:tag name="ISPRING_CUSTOM_TIMING_USED" val="1"/>
  <p:tag name="GENSWF_ADVANCE_TIME" val="30.19"/>
  <p:tag name="ISPRING_SLIDE_INDENT_LEVEL" val="0"/>
</p:tagLst>
</file>

<file path=ppt/tags/tag4.xml><?xml version="1.0" encoding="utf-8"?>
<p:tagLst xmlns:a="http://schemas.openxmlformats.org/drawingml/2006/main" xmlns:r="http://schemas.openxmlformats.org/officeDocument/2006/relationships" xmlns:p="http://schemas.openxmlformats.org/presentationml/2006/main">
  <p:tag name="ISPRING_SLIDE_ID_2" val="{EA669D9F-5E5E-4CE4-9D74-72251A079BC9}"/>
  <p:tag name="TIMING" val="|2.501|1.656|1.446|1.807"/>
  <p:tag name="ISPRING_CUSTOM_TIMING_USED" val="1"/>
  <p:tag name="GENSWF_ADVANCE_TIME" val="11.73"/>
  <p:tag name="ISPRING_SLIDE_INDENT_LEVEL" val="0"/>
</p:tagLst>
</file>

<file path=ppt/tags/tag5.xml><?xml version="1.0" encoding="utf-8"?>
<p:tagLst xmlns:a="http://schemas.openxmlformats.org/drawingml/2006/main" xmlns:r="http://schemas.openxmlformats.org/officeDocument/2006/relationships" xmlns:p="http://schemas.openxmlformats.org/presentationml/2006/main">
  <p:tag name="ISPRING_SLIDE_ID_2" val="{5C4DA07C-1AB2-4B41-9E08-2073DAB5B2F7}"/>
  <p:tag name="TIMING" val="|8.581"/>
  <p:tag name="ISPRING_CUSTOM_TIMING_USED" val="1"/>
  <p:tag name="GENSWF_ADVANCE_TIME" val="21.66"/>
  <p:tag name="ISPRING_SLIDE_INDENT_LEVEL" val="0"/>
</p:tagLst>
</file>

<file path=ppt/tags/tag6.xml><?xml version="1.0" encoding="utf-8"?>
<p:tagLst xmlns:a="http://schemas.openxmlformats.org/drawingml/2006/main" xmlns:r="http://schemas.openxmlformats.org/officeDocument/2006/relationships" xmlns:p="http://schemas.openxmlformats.org/presentationml/2006/main">
  <p:tag name="ISPRING_SLIDE_ID_2" val="{867B0AE0-279B-41FC-83E3-D56165E593B7}"/>
  <p:tag name="ISPRING_CUSTOM_TIMING_USED" val="1"/>
  <p:tag name="GENSWF_ADVANCE_TIME" val="17.27"/>
  <p:tag name="ISPRING_SLIDE_INDENT_LEVEL" val="0"/>
</p:tagLst>
</file>

<file path=ppt/tags/tag7.xml><?xml version="1.0" encoding="utf-8"?>
<p:tagLst xmlns:a="http://schemas.openxmlformats.org/drawingml/2006/main" xmlns:r="http://schemas.openxmlformats.org/officeDocument/2006/relationships" xmlns:p="http://schemas.openxmlformats.org/presentationml/2006/main">
  <p:tag name="ISPRING_SLIDE_ID_2" val="{936F7C00-D9BB-4FB2-BDBD-D97A3CBDAEBF}"/>
  <p:tag name="GENSWF_ADVANCE_TIME" val="10.94"/>
  <p:tag name="TIMING" val="|3.141|1.863|2.181"/>
  <p:tag name="ISPRING_CUSTOM_TIMING_USED" val="1"/>
  <p:tag name="ISPRING_SLIDE_INDENT_LEVEL" val="0"/>
</p:tagLst>
</file>

<file path=ppt/tags/tag8.xml><?xml version="1.0" encoding="utf-8"?>
<p:tagLst xmlns:a="http://schemas.openxmlformats.org/drawingml/2006/main" xmlns:r="http://schemas.openxmlformats.org/officeDocument/2006/relationships" xmlns:p="http://schemas.openxmlformats.org/presentationml/2006/main">
  <p:tag name="ISPRING_SLIDE_ID_2" val="{860CE97F-B4BF-4849-9319-9342082566F6}"/>
  <p:tag name="TIMING" val="|7.444"/>
  <p:tag name="ISPRING_CUSTOM_TIMING_USED" val="1"/>
  <p:tag name="GENSWF_ADVANCE_TIME" val="44.36"/>
  <p:tag name="ISPRING_SLIDE_INDENT_LEVEL" val="0"/>
</p:tagLst>
</file>

<file path=ppt/tags/tag9.xml><?xml version="1.0" encoding="utf-8"?>
<p:tagLst xmlns:a="http://schemas.openxmlformats.org/drawingml/2006/main" xmlns:r="http://schemas.openxmlformats.org/officeDocument/2006/relationships" xmlns:p="http://schemas.openxmlformats.org/presentationml/2006/main">
  <p:tag name="ISPRING_SLIDE_ID_2" val="{1CC950C3-C61E-4E86-9DD3-5B6D6FCCBE30}"/>
  <p:tag name="TIMING" val="|4.351|10.358|8.692|2.302"/>
  <p:tag name="ISPRING_CUSTOM_TIMING_USED" val="1"/>
  <p:tag name="GENSWF_ADVANCE_TIME" val="56.39"/>
  <p:tag name="ISPRING_SLIDE_INDENT_LEVEL"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1165</Words>
  <Application>Microsoft Office PowerPoint</Application>
  <PresentationFormat>Custom</PresentationFormat>
  <Paragraphs>197</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Segoe UI</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MD2-Bai 1-Cac quyet dinh Marketing</dc:title>
  <dc:creator>PHUONG LE</dc:creator>
  <cp:lastModifiedBy>HP</cp:lastModifiedBy>
  <cp:revision>60</cp:revision>
  <dcterms:created xsi:type="dcterms:W3CDTF">2006-08-16T00:00:00Z</dcterms:created>
  <dcterms:modified xsi:type="dcterms:W3CDTF">2023-03-05T13:48:28Z</dcterms:modified>
  <dc:identifier>DAFTUGDsHD8</dc:identifier>
</cp:coreProperties>
</file>