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87" r:id="rId5"/>
    <p:sldId id="290" r:id="rId6"/>
    <p:sldId id="271" r:id="rId7"/>
    <p:sldId id="292" r:id="rId8"/>
    <p:sldId id="272" r:id="rId9"/>
    <p:sldId id="296" r:id="rId10"/>
    <p:sldId id="300" r:id="rId11"/>
    <p:sldId id="294" r:id="rId12"/>
    <p:sldId id="288" r:id="rId13"/>
    <p:sldId id="277" r:id="rId14"/>
    <p:sldId id="279" r:id="rId15"/>
    <p:sldId id="278" r:id="rId16"/>
    <p:sldId id="280" r:id="rId17"/>
    <p:sldId id="293" r:id="rId18"/>
    <p:sldId id="297" r:id="rId19"/>
    <p:sldId id="298" r:id="rId20"/>
    <p:sldId id="299" r:id="rId21"/>
    <p:sldId id="286" r:id="rId22"/>
  </p:sldIdLst>
  <p:sldSz cx="14630400" cy="8229600"/>
  <p:notesSz cx="9144000" cy="6858000"/>
  <p:custDataLst>
    <p:tags r:id="rId24"/>
  </p:custData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2" d="100"/>
          <a:sy n="62" d="100"/>
        </p:scale>
        <p:origin x="588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DF218-628D-42DF-A520-217947909B73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14B2-6526-41EF-BEB1-46B99C76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7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7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1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1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431F-175F-4078-B609-2E12F7300274}" type="datetimeFigureOut">
              <a:rPr lang="en-US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ONG VIEC KHAC\HOC LIEU DIEN TU\quản trị nguồn nhân lực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2" y="0"/>
            <a:ext cx="1473976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" y="6093170"/>
            <a:ext cx="9753600" cy="21401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 đào tạo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GIÁM ĐỐC HTX NÔNG NGHIỆP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độ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SƠ CẤP 1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 đun 2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QUẢN TRỊ HTX NÔNG NGHIỆP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52688" y="3200400"/>
            <a:ext cx="658368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100"/>
            <a:ext cx="2059194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4290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2. Hoạch định và tuyển dụng nguồn nhân lực 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3229" y="182881"/>
            <a:ext cx="11216640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Phân tích công việc 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6517173" y="2621368"/>
            <a:ext cx="975360" cy="36576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98030" y="2527250"/>
            <a:ext cx="4677307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>
                <a:latin typeface="Times New Roman" pitchFamily="18" charset="0"/>
                <a:cs typeface="Times New Roman" pitchFamily="18" charset="0"/>
              </a:rPr>
              <a:t>Bản mô tả công việc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190" y="4059553"/>
            <a:ext cx="5508587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400">
                <a:latin typeface="Times New Roman" pitchFamily="18" charset="0"/>
                <a:cs typeface="Times New Roman" pitchFamily="18" charset="0"/>
              </a:rPr>
              <a:t>Bản tiêu chuẩn công việc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6517173" y="4131426"/>
            <a:ext cx="975360" cy="36576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84" y="1765782"/>
            <a:ext cx="5841077" cy="285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8640" y="4646833"/>
            <a:ext cx="5331229" cy="93211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 QUẢ CỦA PHÂN TÍCH CÔNG VIỆC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3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/>
      <p:bldP spid="22" grpId="0"/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3229" y="182881"/>
            <a:ext cx="11216640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Phân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 công việc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431" y="1300845"/>
            <a:ext cx="8403769" cy="685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Các vị trí công việc cần mô tả trong HTX:</a:t>
            </a:r>
          </a:p>
          <a:p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Chủ tịch Hội đồng quản trị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Trưởng ban kiểm soát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Giám đốc Hợp tác xã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Phó Giám đốc Hợp tác xã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Kế toán trưởng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Tổ trưởng, đội trưởng tổ, đội cung ứng dịch vụ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Tổ trưởng, đội trưởng tiếp nhận dịch vụ (nếu có)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Văn phòng tổng hợp (phụ trách văn thư, hành chính, chính sách)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04" y="30478"/>
            <a:ext cx="3526421" cy="195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616" y="2778747"/>
            <a:ext cx="2589440" cy="172340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142641" y="2149102"/>
            <a:ext cx="4267200" cy="1965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Không có một mô hình tổ chức quản lý,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thống vị trí việc làm như nhau cho tất cả các Hợp tác xã nông nghiệp.  </a:t>
            </a:r>
          </a:p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1010903" y="4343399"/>
            <a:ext cx="457200" cy="108250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8915401" y="5562600"/>
            <a:ext cx="4494440" cy="2438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bản mô tả công việc, bản tiêu chuẩn nhân sự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9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2000"/>
    </mc:Choice>
    <mc:Fallback>
      <p:transition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77" y="224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BẢN MÔ TẢ CÔNG VIỆC</a:t>
            </a:r>
          </a:p>
        </p:txBody>
      </p:sp>
      <p:sp>
        <p:nvSpPr>
          <p:cNvPr id="7" name="Google Shape;203;p20"/>
          <p:cNvSpPr/>
          <p:nvPr/>
        </p:nvSpPr>
        <p:spPr>
          <a:xfrm rot="5400000">
            <a:off x="9860414" y="-748282"/>
            <a:ext cx="726817" cy="4742482"/>
          </a:xfrm>
          <a:custGeom>
            <a:avLst/>
            <a:gdLst/>
            <a:ahLst/>
            <a:cxnLst/>
            <a:rect l="l" t="t" r="r" b="b"/>
            <a:pathLst>
              <a:path w="648072" h="571214" extrusionOk="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30601" tIns="65282" rIns="130601" bIns="617112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4;p20"/>
          <p:cNvSpPr/>
          <p:nvPr/>
        </p:nvSpPr>
        <p:spPr>
          <a:xfrm rot="-5400000" flipH="1">
            <a:off x="9257002" y="909641"/>
            <a:ext cx="821576" cy="3973651"/>
          </a:xfrm>
          <a:custGeom>
            <a:avLst/>
            <a:gdLst/>
            <a:ahLst/>
            <a:cxnLst/>
            <a:rect l="l" t="t" r="r" b="b"/>
            <a:pathLst>
              <a:path w="648072" h="571214" extrusionOk="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30601" tIns="65282" rIns="130601" bIns="617112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5;p20"/>
          <p:cNvSpPr/>
          <p:nvPr/>
        </p:nvSpPr>
        <p:spPr>
          <a:xfrm rot="5400000">
            <a:off x="7821839" y="2251754"/>
            <a:ext cx="1109747" cy="3797088"/>
          </a:xfrm>
          <a:custGeom>
            <a:avLst/>
            <a:gdLst/>
            <a:ahLst/>
            <a:cxnLst/>
            <a:rect l="l" t="t" r="r" b="b"/>
            <a:pathLst>
              <a:path w="648072" h="571214" extrusionOk="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130601" tIns="65282" rIns="130601" bIns="617112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6;p20"/>
          <p:cNvSpPr/>
          <p:nvPr/>
        </p:nvSpPr>
        <p:spPr>
          <a:xfrm rot="-5400000" flipH="1">
            <a:off x="4340344" y="3664290"/>
            <a:ext cx="897652" cy="4242992"/>
          </a:xfrm>
          <a:custGeom>
            <a:avLst/>
            <a:gdLst/>
            <a:ahLst/>
            <a:cxnLst/>
            <a:rect l="l" t="t" r="r" b="b"/>
            <a:pathLst>
              <a:path w="648072" h="571214" extrusionOk="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130601" tIns="65282" rIns="130601" bIns="617112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7;p20"/>
          <p:cNvSpPr/>
          <p:nvPr/>
        </p:nvSpPr>
        <p:spPr>
          <a:xfrm rot="5400000">
            <a:off x="8988131" y="5322246"/>
            <a:ext cx="1109747" cy="4223221"/>
          </a:xfrm>
          <a:custGeom>
            <a:avLst/>
            <a:gdLst/>
            <a:ahLst/>
            <a:cxnLst/>
            <a:rect l="l" t="t" r="r" b="b"/>
            <a:pathLst>
              <a:path w="648072" h="571214" extrusionOk="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130601" tIns="65282" rIns="130601" bIns="617112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8;p20"/>
          <p:cNvSpPr txBox="1"/>
          <p:nvPr/>
        </p:nvSpPr>
        <p:spPr>
          <a:xfrm>
            <a:off x="11837319" y="2190056"/>
            <a:ext cx="2704408" cy="17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>
                <a:solidFill>
                  <a:srgbClr val="13131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Liệt kê các nhiệm vụ cụ thể của công việc cần mô tả</a:t>
            </a:r>
            <a:endParaRPr>
              <a:solidFill>
                <a:srgbClr val="13131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15" name="Google Shape;211;p20"/>
          <p:cNvCxnSpPr/>
          <p:nvPr/>
        </p:nvCxnSpPr>
        <p:spPr>
          <a:xfrm>
            <a:off x="6905722" y="5813020"/>
            <a:ext cx="1262918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12;p20"/>
          <p:cNvSpPr txBox="1"/>
          <p:nvPr/>
        </p:nvSpPr>
        <p:spPr>
          <a:xfrm>
            <a:off x="421363" y="1377323"/>
            <a:ext cx="5184576" cy="133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Nêu chức danh/tên công việc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Chức danh cán bộ quản lý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Tóm tắt ngắn gọn công việc </a:t>
            </a:r>
          </a:p>
        </p:txBody>
      </p:sp>
      <p:sp>
        <p:nvSpPr>
          <p:cNvPr id="18" name="Google Shape;214;p20"/>
          <p:cNvSpPr txBox="1"/>
          <p:nvPr/>
        </p:nvSpPr>
        <p:spPr>
          <a:xfrm>
            <a:off x="931001" y="3860630"/>
            <a:ext cx="3295112" cy="93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 smtClean="0">
                <a:solidFill>
                  <a:srgbClr val="13131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Liệt kê các trách nhiệm đi kèm</a:t>
            </a:r>
            <a:endParaRPr>
              <a:solidFill>
                <a:srgbClr val="13131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1" name="Google Shape;217;p20"/>
          <p:cNvSpPr/>
          <p:nvPr/>
        </p:nvSpPr>
        <p:spPr>
          <a:xfrm>
            <a:off x="115384" y="6830656"/>
            <a:ext cx="4902256" cy="139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Địa điểm, thời gian làm việc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Phương tiện trang bị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Các rủi ro (nếu có)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18;p20"/>
          <p:cNvCxnSpPr/>
          <p:nvPr/>
        </p:nvCxnSpPr>
        <p:spPr>
          <a:xfrm>
            <a:off x="5904197" y="1662530"/>
            <a:ext cx="189078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19;p20"/>
          <p:cNvCxnSpPr/>
          <p:nvPr/>
        </p:nvCxnSpPr>
        <p:spPr>
          <a:xfrm>
            <a:off x="4529781" y="4141037"/>
            <a:ext cx="189078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20;p20"/>
          <p:cNvCxnSpPr/>
          <p:nvPr/>
        </p:nvCxnSpPr>
        <p:spPr>
          <a:xfrm>
            <a:off x="5483005" y="7451750"/>
            <a:ext cx="189078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21;p20"/>
          <p:cNvSpPr/>
          <p:nvPr/>
        </p:nvSpPr>
        <p:spPr>
          <a:xfrm>
            <a:off x="9231461" y="1432367"/>
            <a:ext cx="29350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/>
            <a:r>
              <a:rPr lang="en-US" b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1/ Mô tả chung</a:t>
            </a:r>
            <a:endParaRPr b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6" name="Google Shape;222;p20"/>
          <p:cNvSpPr/>
          <p:nvPr/>
        </p:nvSpPr>
        <p:spPr>
          <a:xfrm>
            <a:off x="7433789" y="3790172"/>
            <a:ext cx="26522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/>
            <a:r>
              <a:rPr lang="en-US" b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3/ Các trách nhiệm</a:t>
            </a:r>
            <a:endParaRPr b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7" name="Google Shape;223;p20"/>
          <p:cNvSpPr/>
          <p:nvPr/>
        </p:nvSpPr>
        <p:spPr>
          <a:xfrm>
            <a:off x="8796508" y="6976658"/>
            <a:ext cx="254205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/>
            <a:r>
              <a:rPr lang="en-US" b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5/ Điều kiện </a:t>
            </a:r>
          </a:p>
          <a:p>
            <a:pPr algn="ctr"/>
            <a:r>
              <a:rPr lang="en-US" b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làm việc</a:t>
            </a:r>
            <a:endParaRPr b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8" name="Google Shape;224;p20"/>
          <p:cNvSpPr/>
          <p:nvPr/>
        </p:nvSpPr>
        <p:spPr>
          <a:xfrm>
            <a:off x="2790604" y="5517559"/>
            <a:ext cx="29881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/>
            <a:r>
              <a:rPr lang="en-US" b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4/ Các mối quan hệ</a:t>
            </a:r>
            <a:endParaRPr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9" name="Google Shape;225;p20"/>
          <p:cNvSpPr/>
          <p:nvPr/>
        </p:nvSpPr>
        <p:spPr>
          <a:xfrm>
            <a:off x="7852582" y="2688777"/>
            <a:ext cx="29553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/>
            <a:r>
              <a:rPr lang="en-US" b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2/Các nhiệm vụ </a:t>
            </a:r>
            <a:endParaRPr b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0" name="Google Shape;226;p20"/>
          <p:cNvSpPr/>
          <p:nvPr/>
        </p:nvSpPr>
        <p:spPr>
          <a:xfrm>
            <a:off x="5605939" y="1531508"/>
            <a:ext cx="345638" cy="259229"/>
          </a:xfrm>
          <a:prstGeom prst="ellipse">
            <a:avLst/>
          </a:prstGeom>
          <a:solidFill>
            <a:srgbClr val="F17F4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27;p20"/>
          <p:cNvSpPr/>
          <p:nvPr/>
        </p:nvSpPr>
        <p:spPr>
          <a:xfrm>
            <a:off x="4231523" y="4054627"/>
            <a:ext cx="345638" cy="259229"/>
          </a:xfrm>
          <a:prstGeom prst="ellipse">
            <a:avLst/>
          </a:prstGeom>
          <a:solidFill>
            <a:srgbClr val="7F7F7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28;p20"/>
          <p:cNvSpPr/>
          <p:nvPr/>
        </p:nvSpPr>
        <p:spPr>
          <a:xfrm>
            <a:off x="5184747" y="7278931"/>
            <a:ext cx="345638" cy="259229"/>
          </a:xfrm>
          <a:prstGeom prst="ellipse">
            <a:avLst/>
          </a:prstGeom>
          <a:solidFill>
            <a:srgbClr val="0C0C0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31;p20"/>
          <p:cNvSpPr/>
          <p:nvPr/>
        </p:nvSpPr>
        <p:spPr>
          <a:xfrm>
            <a:off x="8685668" y="5409257"/>
            <a:ext cx="6088885" cy="91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Phối hợp với cá nhân/bộ phận nào?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Báo cáo cho ai? Giám sát ai?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32;p20"/>
          <p:cNvSpPr/>
          <p:nvPr/>
        </p:nvSpPr>
        <p:spPr>
          <a:xfrm>
            <a:off x="8186594" y="5678178"/>
            <a:ext cx="345638" cy="259229"/>
          </a:xfrm>
          <a:prstGeom prst="ellipse">
            <a:avLst/>
          </a:prstGeom>
          <a:solidFill>
            <a:srgbClr val="E36C0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970"/>
    </mc:Choice>
    <mc:Fallback xmlns="">
      <p:transition advTm="47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0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29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mô tả công việc - Thư ký bộ phận sản xuất</a:t>
            </a:r>
            <a:endParaRPr lang="en-US" sz="29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005840"/>
            <a:ext cx="12435840" cy="70408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endParaRPr lang="en-US" smtClean="0">
              <a:latin typeface="+mj-lt"/>
            </a:endParaRPr>
          </a:p>
          <a:p>
            <a:pPr algn="just"/>
            <a:endParaRPr lang="en-US">
              <a:latin typeface="+mj-lt"/>
            </a:endParaRPr>
          </a:p>
          <a:p>
            <a:pPr algn="just"/>
            <a:r>
              <a:rPr lang="vi-VN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danh công việc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Thư ký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bộ phận sản xuất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Báo cáo cho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Quản lý sản xuất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Tóm tắt </a:t>
            </a:r>
            <a:r>
              <a:rPr lang="vi-VN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Cung cấp dịch vụ toàn diện cho Quản lý sản xuất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tổ chức sắp xếp các phần công việc thường lệ của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Quản lý sản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chính:</a:t>
            </a:r>
          </a:p>
          <a:p>
            <a:pPr algn="just" fontAlgn="base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nhận thư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cuộc điện thoại</a:t>
            </a:r>
          </a:p>
          <a:p>
            <a:pPr algn="just" fontAlgn="base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xếp công tác cho phòng, chuẩn bị các cuộc họp</a:t>
            </a:r>
          </a:p>
          <a:p>
            <a:pPr algn="just" fontAlgn="base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thảo các văn bản, trả lời các thư từ theo lệnh của Quản lý sản xuất </a:t>
            </a:r>
          </a:p>
          <a:p>
            <a:pPr algn="just" fontAlgn="base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sản xuất giải quyết các công việc hành chánh thông thường, giải quyết các thắc mắc thường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Các trách nhiệm:</a:t>
            </a:r>
          </a:p>
          <a:p>
            <a:pPr algn="just" fontAlgn="base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Đảm bảo thông tin đầy đủ, chính xác</a:t>
            </a:r>
          </a:p>
          <a:p>
            <a:pPr marL="408194" indent="-408194" algn="just" fontAlgn="base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Sắp xếp công việc khoa học, hợp lý</a:t>
            </a:r>
          </a:p>
          <a:p>
            <a:pPr algn="just" fontAlgn="base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Các mối quan hệ:</a:t>
            </a:r>
          </a:p>
          <a:p>
            <a:pPr algn="just" fontAlgn="base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Báo cáo cho: Quản lý sản xuất</a:t>
            </a:r>
          </a:p>
          <a:p>
            <a:pPr marL="408194" indent="-408194" algn="just" fontAlgn="base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Giám sát những người sau: Không</a:t>
            </a:r>
          </a:p>
          <a:p>
            <a:pPr algn="just" fontAlgn="base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Điều kiện làm việc:</a:t>
            </a:r>
          </a:p>
          <a:p>
            <a:pPr algn="just" fontAlgn="base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Điều kiện làm việc: Làm việc trong văn phòng</a:t>
            </a:r>
          </a:p>
          <a:p>
            <a:pPr algn="just" fontAlgn="base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gian làm việc: Thời gian làm việc hành chánh 8 giờ</a:t>
            </a:r>
          </a:p>
          <a:p>
            <a:pPr algn="just" fontAlgn="base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Rủi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ro: Không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408194" indent="-408194" algn="just" fontAlgn="base">
              <a:buFont typeface="Arial" charset="0"/>
              <a:buChar char="•"/>
            </a:pPr>
            <a:endParaRPr lang="vi-VN">
              <a:latin typeface="+mj-lt"/>
            </a:endParaRPr>
          </a:p>
          <a:p>
            <a:pPr algn="ctr"/>
            <a:endParaRPr lang="en-US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448" y="4983480"/>
            <a:ext cx="438912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59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BẢN TIÊU CHUẨN CÔNG VIỆC</a:t>
            </a:r>
          </a:p>
        </p:txBody>
      </p:sp>
      <p:sp>
        <p:nvSpPr>
          <p:cNvPr id="6" name="Google Shape;372;p29"/>
          <p:cNvSpPr/>
          <p:nvPr/>
        </p:nvSpPr>
        <p:spPr>
          <a:xfrm>
            <a:off x="0" y="3663236"/>
            <a:ext cx="14630400" cy="6912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88;p29"/>
          <p:cNvSpPr txBox="1"/>
          <p:nvPr/>
        </p:nvSpPr>
        <p:spPr>
          <a:xfrm>
            <a:off x="-28042" y="4547010"/>
            <a:ext cx="3685643" cy="102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 sz="29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1/ Yêu cầu về trình độ chuyên môn</a:t>
            </a:r>
            <a:endParaRPr sz="23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Google Shape;390;p29"/>
          <p:cNvSpPr txBox="1"/>
          <p:nvPr/>
        </p:nvSpPr>
        <p:spPr>
          <a:xfrm>
            <a:off x="2926081" y="2528692"/>
            <a:ext cx="3535678" cy="102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 sz="2900" b="1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2/ Yêu cầu về kiến thức, kỹ năng</a:t>
            </a:r>
            <a:endParaRPr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392;p29"/>
          <p:cNvSpPr txBox="1"/>
          <p:nvPr/>
        </p:nvSpPr>
        <p:spPr>
          <a:xfrm>
            <a:off x="6076340" y="4627787"/>
            <a:ext cx="3799179" cy="102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 sz="2900" b="1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3/ Yêu cầu về kinh nghiệm công tác</a:t>
            </a:r>
            <a:endParaRPr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394;p29"/>
          <p:cNvSpPr txBox="1"/>
          <p:nvPr/>
        </p:nvSpPr>
        <p:spPr>
          <a:xfrm>
            <a:off x="8168648" y="1461171"/>
            <a:ext cx="6339840" cy="57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ctr"/>
            <a:r>
              <a:rPr lang="en-US" sz="2900" b="1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4/ Yêu cầu về thể lực, tâm sinh lý</a:t>
            </a:r>
            <a:endParaRPr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395;p29"/>
          <p:cNvSpPr/>
          <p:nvPr/>
        </p:nvSpPr>
        <p:spPr>
          <a:xfrm>
            <a:off x="9875520" y="1972677"/>
            <a:ext cx="4389120" cy="157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Sức khỏe: ……….</a:t>
            </a:r>
          </a:p>
          <a:p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Ngoại hình/Chiều cao: …</a:t>
            </a:r>
          </a:p>
          <a:p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Độ tuổi: …..</a:t>
            </a:r>
          </a:p>
          <a:p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Giới tính:</a:t>
            </a:r>
            <a:endParaRPr sz="23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45;p32"/>
          <p:cNvSpPr/>
          <p:nvPr/>
        </p:nvSpPr>
        <p:spPr>
          <a:xfrm>
            <a:off x="479464" y="3492970"/>
            <a:ext cx="1126406" cy="778361"/>
          </a:xfrm>
          <a:custGeom>
            <a:avLst/>
            <a:gdLst/>
            <a:ahLst/>
            <a:cxnLst/>
            <a:rect l="l" t="t" r="r" b="b"/>
            <a:pathLst>
              <a:path w="646" h="595" extrusionOk="0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130529" tIns="65247" rIns="130529" bIns="65247" anchor="t" anchorCtr="0">
            <a:noAutofit/>
          </a:bodyPr>
          <a:lstStyle/>
          <a:p>
            <a:pPr>
              <a:buClr>
                <a:schemeClr val="lt1"/>
              </a:buClr>
              <a:buSzPts val="1799"/>
            </a:pPr>
            <a:endParaRPr>
              <a:solidFill>
                <a:srgbClr val="294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3;p32"/>
          <p:cNvSpPr/>
          <p:nvPr/>
        </p:nvSpPr>
        <p:spPr>
          <a:xfrm>
            <a:off x="3890392" y="3492970"/>
            <a:ext cx="1309008" cy="887420"/>
          </a:xfrm>
          <a:custGeom>
            <a:avLst/>
            <a:gdLst/>
            <a:ahLst/>
            <a:cxnLst/>
            <a:rect l="l" t="t" r="r" b="b"/>
            <a:pathLst>
              <a:path w="568" h="601" extrusionOk="0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130529" tIns="65247" rIns="130529" bIns="65247" anchor="t" anchorCtr="0">
            <a:noAutofit/>
          </a:bodyPr>
          <a:lstStyle/>
          <a:p>
            <a:pPr>
              <a:buClr>
                <a:schemeClr val="lt1"/>
              </a:buClr>
              <a:buSzPts val="1799"/>
            </a:pPr>
            <a:endParaRPr>
              <a:solidFill>
                <a:srgbClr val="294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818;p32"/>
          <p:cNvSpPr/>
          <p:nvPr/>
        </p:nvSpPr>
        <p:spPr>
          <a:xfrm>
            <a:off x="7231096" y="3573772"/>
            <a:ext cx="1337344" cy="787853"/>
          </a:xfrm>
          <a:custGeom>
            <a:avLst/>
            <a:gdLst/>
            <a:ahLst/>
            <a:cxnLst/>
            <a:rect l="l" t="t" r="r" b="b"/>
            <a:pathLst>
              <a:path w="766" h="600" extrusionOk="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130529" tIns="65247" rIns="130529" bIns="65247" anchor="t" anchorCtr="0">
            <a:noAutofit/>
          </a:bodyPr>
          <a:lstStyle/>
          <a:p>
            <a:pPr>
              <a:buClr>
                <a:schemeClr val="lt1"/>
              </a:buClr>
              <a:buSzPts val="1799"/>
            </a:pPr>
            <a:endParaRPr>
              <a:solidFill>
                <a:srgbClr val="294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841;p32"/>
          <p:cNvSpPr/>
          <p:nvPr/>
        </p:nvSpPr>
        <p:spPr>
          <a:xfrm>
            <a:off x="11704321" y="3511736"/>
            <a:ext cx="1400626" cy="885940"/>
          </a:xfrm>
          <a:custGeom>
            <a:avLst/>
            <a:gdLst/>
            <a:ahLst/>
            <a:cxnLst/>
            <a:rect l="l" t="t" r="r" b="b"/>
            <a:pathLst>
              <a:path w="803" h="678" extrusionOk="0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130529" tIns="65247" rIns="130529" bIns="65247" anchor="t" anchorCtr="0">
            <a:noAutofit/>
          </a:bodyPr>
          <a:lstStyle/>
          <a:p>
            <a:pPr>
              <a:buClr>
                <a:schemeClr val="lt1"/>
              </a:buClr>
              <a:buSzPts val="1799"/>
            </a:pPr>
            <a:endParaRPr>
              <a:solidFill>
                <a:srgbClr val="294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34" y="5943601"/>
            <a:ext cx="4924579" cy="23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4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848"/>
    </mc:Choice>
    <mc:Fallback xmlns="">
      <p:transition advTm="3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0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tiêu chuẩn 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- Thư ký bộ phận sản xuất</a:t>
            </a:r>
            <a:endParaRPr lang="en-US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98721" y="1005840"/>
            <a:ext cx="8778238" cy="63855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r>
              <a:rPr lang="en-US" sz="2900" i="1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900" i="1">
                <a:latin typeface="Times New Roman" pitchFamily="18" charset="0"/>
                <a:cs typeface="Times New Roman" pitchFamily="18" charset="0"/>
              </a:rPr>
              <a:t>Trình độ học vấn:</a:t>
            </a:r>
          </a:p>
          <a:p>
            <a:pPr fontAlgn="base"/>
            <a:r>
              <a:rPr lang="en-US" sz="2900">
                <a:latin typeface="Times New Roman" pitchFamily="18" charset="0"/>
                <a:cs typeface="Times New Roman" pitchFamily="18" charset="0"/>
              </a:rPr>
              <a:t>- Tốt nghiệp trình độ trung cấp trở lên thuộc chuyên ngành hành chính văn thư hoặc thư ký </a:t>
            </a:r>
          </a:p>
          <a:p>
            <a:r>
              <a:rPr lang="en-US" sz="2900" i="1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vi-VN" sz="2900" i="1">
                <a:latin typeface="Times New Roman" pitchFamily="18" charset="0"/>
                <a:cs typeface="Times New Roman" pitchFamily="18" charset="0"/>
              </a:rPr>
              <a:t>Kiến thức/Kỹ năng cần thiết:</a:t>
            </a:r>
            <a:endParaRPr lang="en-US" sz="2900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- Có kiến thức về luật lao động, về hợp đồng lao động và chế độ lao động</a:t>
            </a:r>
          </a:p>
          <a:p>
            <a:pPr fontAlgn="base"/>
            <a:r>
              <a:rPr lang="en-US" sz="29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>
                <a:latin typeface="Times New Roman" pitchFamily="18" charset="0"/>
                <a:cs typeface="Times New Roman" pitchFamily="18" charset="0"/>
              </a:rPr>
              <a:t>Tốc độ đánh máy vi tính 60 từ/phút hoặc nhanh hơn</a:t>
            </a:r>
          </a:p>
          <a:p>
            <a:pPr fontAlgn="base"/>
            <a:r>
              <a:rPr lang="en-US" sz="29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dụng thành thạo các phần mềm </a:t>
            </a:r>
            <a:r>
              <a:rPr lang="vi-VN" sz="2900" smtClean="0"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vi-VN" sz="2900">
                <a:latin typeface="Times New Roman" pitchFamily="18" charset="0"/>
                <a:cs typeface="Times New Roman" pitchFamily="18" charset="0"/>
              </a:rPr>
              <a:t>tính cơ </a:t>
            </a:r>
            <a:r>
              <a:rPr lang="vi-VN" sz="2900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: word, excel,…</a:t>
            </a:r>
            <a:endParaRPr lang="vi-VN" sz="29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i="1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vi-VN" sz="2900" i="1">
                <a:latin typeface="Times New Roman" pitchFamily="18" charset="0"/>
                <a:cs typeface="Times New Roman" pitchFamily="18" charset="0"/>
              </a:rPr>
              <a:t>Kinh nghiệm làm việc cần thiết: </a:t>
            </a:r>
            <a:endParaRPr lang="en-US" sz="2900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>
                <a:latin typeface="Times New Roman" pitchFamily="18" charset="0"/>
                <a:cs typeface="Times New Roman" pitchFamily="18" charset="0"/>
              </a:rPr>
              <a:t>Có ít nhất một năm làm công việc tương tự</a:t>
            </a:r>
          </a:p>
          <a:p>
            <a:r>
              <a:rPr lang="en-US" sz="2900" i="1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vi-VN" sz="2900" i="1">
                <a:latin typeface="Times New Roman" pitchFamily="18" charset="0"/>
                <a:cs typeface="Times New Roman" pitchFamily="18" charset="0"/>
              </a:rPr>
              <a:t>Yêu cầu về thể chất</a:t>
            </a:r>
          </a:p>
          <a:p>
            <a:pPr fontAlgn="base"/>
            <a:r>
              <a:rPr lang="en-US" sz="29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>
                <a:latin typeface="Times New Roman" pitchFamily="18" charset="0"/>
                <a:cs typeface="Times New Roman" pitchFamily="18" charset="0"/>
              </a:rPr>
              <a:t>Yêu cầu sức khỏe: Có thể ngồi làm việc lâu</a:t>
            </a:r>
            <a:endParaRPr lang="en-US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r="17982"/>
          <a:stretch/>
        </p:blipFill>
        <p:spPr bwMode="auto">
          <a:xfrm>
            <a:off x="-44335" y="5232863"/>
            <a:ext cx="4758472" cy="29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9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 dụng nhân </a:t>
            </a:r>
            <a:r>
              <a:rPr lang="en-US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HTX nông nghiệp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r="4293"/>
          <a:stretch/>
        </p:blipFill>
        <p:spPr bwMode="auto">
          <a:xfrm>
            <a:off x="-26177" y="2227810"/>
            <a:ext cx="4913115" cy="202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1478" y="2186246"/>
            <a:ext cx="8922328" cy="170155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>
                <a:latin typeface="Times New Roman" pitchFamily="18" charset="0"/>
                <a:cs typeface="Times New Roman" pitchFamily="18" charset="0"/>
              </a:rPr>
              <a:t>Tuyển dụng là tiến trình tìm kiếm và thu hút các ứng viên để từ đó chọn ra những người phù hợp cho những vị trí công việc còn trống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68334" y="5829396"/>
            <a:ext cx="9750318" cy="1630560"/>
            <a:chOff x="1542708" y="3901835"/>
            <a:chExt cx="6093949" cy="1358800"/>
          </a:xfrm>
        </p:grpSpPr>
        <p:sp>
          <p:nvSpPr>
            <p:cNvPr id="8" name="Freeform 7"/>
            <p:cNvSpPr/>
            <p:nvPr/>
          </p:nvSpPr>
          <p:spPr>
            <a:xfrm>
              <a:off x="1542708" y="3901835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12" tIns="232012" rIns="232012" bIns="232012" numCol="1" spcCol="1270" anchor="ctr" anchorCtr="0">
              <a:noAutofit/>
            </a:bodyPr>
            <a:lstStyle/>
            <a:p>
              <a:pPr algn="ctr" defTabSz="1650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>
                  <a:latin typeface="Times New Roman" pitchFamily="18" charset="0"/>
                  <a:cs typeface="Times New Roman" pitchFamily="18" charset="0"/>
                </a:rPr>
                <a:t>Tuyển mộ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011843" y="4187183"/>
              <a:ext cx="788104" cy="788104"/>
            </a:xfrm>
            <a:custGeom>
              <a:avLst/>
              <a:gdLst>
                <a:gd name="connsiteX0" fmla="*/ 104463 w 788104"/>
                <a:gd name="connsiteY0" fmla="*/ 301371 h 788104"/>
                <a:gd name="connsiteX1" fmla="*/ 301371 w 788104"/>
                <a:gd name="connsiteY1" fmla="*/ 301371 h 788104"/>
                <a:gd name="connsiteX2" fmla="*/ 301371 w 788104"/>
                <a:gd name="connsiteY2" fmla="*/ 104463 h 788104"/>
                <a:gd name="connsiteX3" fmla="*/ 486733 w 788104"/>
                <a:gd name="connsiteY3" fmla="*/ 104463 h 788104"/>
                <a:gd name="connsiteX4" fmla="*/ 486733 w 788104"/>
                <a:gd name="connsiteY4" fmla="*/ 301371 h 788104"/>
                <a:gd name="connsiteX5" fmla="*/ 683641 w 788104"/>
                <a:gd name="connsiteY5" fmla="*/ 301371 h 788104"/>
                <a:gd name="connsiteX6" fmla="*/ 683641 w 788104"/>
                <a:gd name="connsiteY6" fmla="*/ 486733 h 788104"/>
                <a:gd name="connsiteX7" fmla="*/ 486733 w 788104"/>
                <a:gd name="connsiteY7" fmla="*/ 486733 h 788104"/>
                <a:gd name="connsiteX8" fmla="*/ 486733 w 788104"/>
                <a:gd name="connsiteY8" fmla="*/ 683641 h 788104"/>
                <a:gd name="connsiteX9" fmla="*/ 301371 w 788104"/>
                <a:gd name="connsiteY9" fmla="*/ 683641 h 788104"/>
                <a:gd name="connsiteX10" fmla="*/ 301371 w 788104"/>
                <a:gd name="connsiteY10" fmla="*/ 486733 h 788104"/>
                <a:gd name="connsiteX11" fmla="*/ 104463 w 788104"/>
                <a:gd name="connsiteY11" fmla="*/ 486733 h 788104"/>
                <a:gd name="connsiteX12" fmla="*/ 104463 w 788104"/>
                <a:gd name="connsiteY12" fmla="*/ 301371 h 78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104" h="788104">
                  <a:moveTo>
                    <a:pt x="104463" y="301371"/>
                  </a:moveTo>
                  <a:lnTo>
                    <a:pt x="301371" y="301371"/>
                  </a:lnTo>
                  <a:lnTo>
                    <a:pt x="301371" y="104463"/>
                  </a:lnTo>
                  <a:lnTo>
                    <a:pt x="486733" y="104463"/>
                  </a:lnTo>
                  <a:lnTo>
                    <a:pt x="486733" y="301371"/>
                  </a:lnTo>
                  <a:lnTo>
                    <a:pt x="683641" y="301371"/>
                  </a:lnTo>
                  <a:lnTo>
                    <a:pt x="683641" y="486733"/>
                  </a:lnTo>
                  <a:lnTo>
                    <a:pt x="486733" y="486733"/>
                  </a:lnTo>
                  <a:lnTo>
                    <a:pt x="486733" y="683641"/>
                  </a:lnTo>
                  <a:lnTo>
                    <a:pt x="301371" y="683641"/>
                  </a:lnTo>
                  <a:lnTo>
                    <a:pt x="301371" y="486733"/>
                  </a:lnTo>
                  <a:lnTo>
                    <a:pt x="104463" y="486733"/>
                  </a:lnTo>
                  <a:lnTo>
                    <a:pt x="104463" y="3013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463" tIns="301371" rIns="104463" bIns="301371" numCol="1" spcCol="1270" anchor="ctr" anchorCtr="0">
              <a:noAutofit/>
            </a:bodyPr>
            <a:lstStyle/>
            <a:p>
              <a:pPr algn="ctr" defTabSz="8254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10282" y="3901835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12" tIns="232012" rIns="232012" bIns="232012" numCol="1" spcCol="1270" anchor="ctr" anchorCtr="0">
              <a:noAutofit/>
            </a:bodyPr>
            <a:lstStyle/>
            <a:p>
              <a:pPr algn="ctr" defTabSz="1650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>
                  <a:latin typeface="Times New Roman" pitchFamily="18" charset="0"/>
                  <a:cs typeface="Times New Roman" pitchFamily="18" charset="0"/>
                </a:rPr>
                <a:t>Tuyển chọn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79418" y="4187183"/>
              <a:ext cx="788104" cy="788104"/>
            </a:xfrm>
            <a:custGeom>
              <a:avLst/>
              <a:gdLst>
                <a:gd name="connsiteX0" fmla="*/ 104463 w 788104"/>
                <a:gd name="connsiteY0" fmla="*/ 162349 h 788104"/>
                <a:gd name="connsiteX1" fmla="*/ 683641 w 788104"/>
                <a:gd name="connsiteY1" fmla="*/ 162349 h 788104"/>
                <a:gd name="connsiteX2" fmla="*/ 683641 w 788104"/>
                <a:gd name="connsiteY2" fmla="*/ 347711 h 788104"/>
                <a:gd name="connsiteX3" fmla="*/ 104463 w 788104"/>
                <a:gd name="connsiteY3" fmla="*/ 347711 h 788104"/>
                <a:gd name="connsiteX4" fmla="*/ 104463 w 788104"/>
                <a:gd name="connsiteY4" fmla="*/ 162349 h 788104"/>
                <a:gd name="connsiteX5" fmla="*/ 104463 w 788104"/>
                <a:gd name="connsiteY5" fmla="*/ 440393 h 788104"/>
                <a:gd name="connsiteX6" fmla="*/ 683641 w 788104"/>
                <a:gd name="connsiteY6" fmla="*/ 440393 h 788104"/>
                <a:gd name="connsiteX7" fmla="*/ 683641 w 788104"/>
                <a:gd name="connsiteY7" fmla="*/ 625755 h 788104"/>
                <a:gd name="connsiteX8" fmla="*/ 104463 w 788104"/>
                <a:gd name="connsiteY8" fmla="*/ 625755 h 788104"/>
                <a:gd name="connsiteX9" fmla="*/ 104463 w 788104"/>
                <a:gd name="connsiteY9" fmla="*/ 440393 h 78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104" h="788104">
                  <a:moveTo>
                    <a:pt x="104463" y="162349"/>
                  </a:moveTo>
                  <a:lnTo>
                    <a:pt x="683641" y="162349"/>
                  </a:lnTo>
                  <a:lnTo>
                    <a:pt x="683641" y="347711"/>
                  </a:lnTo>
                  <a:lnTo>
                    <a:pt x="104463" y="347711"/>
                  </a:lnTo>
                  <a:lnTo>
                    <a:pt x="104463" y="162349"/>
                  </a:lnTo>
                  <a:close/>
                  <a:moveTo>
                    <a:pt x="104463" y="440393"/>
                  </a:moveTo>
                  <a:lnTo>
                    <a:pt x="683641" y="440393"/>
                  </a:lnTo>
                  <a:lnTo>
                    <a:pt x="683641" y="625755"/>
                  </a:lnTo>
                  <a:lnTo>
                    <a:pt x="104463" y="625755"/>
                  </a:lnTo>
                  <a:lnTo>
                    <a:pt x="104463" y="44039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463" tIns="162349" rIns="104463" bIns="162349" numCol="1" spcCol="1270" anchor="ctr" anchorCtr="0">
              <a:noAutofit/>
            </a:bodyPr>
            <a:lstStyle/>
            <a:p>
              <a:pPr algn="ctr" defTabSz="13334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77857" y="3901835"/>
              <a:ext cx="1358800" cy="1358800"/>
            </a:xfrm>
            <a:custGeom>
              <a:avLst/>
              <a:gdLst>
                <a:gd name="connsiteX0" fmla="*/ 0 w 1358800"/>
                <a:gd name="connsiteY0" fmla="*/ 679400 h 1358800"/>
                <a:gd name="connsiteX1" fmla="*/ 679400 w 1358800"/>
                <a:gd name="connsiteY1" fmla="*/ 0 h 1358800"/>
                <a:gd name="connsiteX2" fmla="*/ 1358800 w 1358800"/>
                <a:gd name="connsiteY2" fmla="*/ 679400 h 1358800"/>
                <a:gd name="connsiteX3" fmla="*/ 679400 w 1358800"/>
                <a:gd name="connsiteY3" fmla="*/ 1358800 h 1358800"/>
                <a:gd name="connsiteX4" fmla="*/ 0 w 1358800"/>
                <a:gd name="connsiteY4" fmla="*/ 679400 h 1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0" h="1358800">
                  <a:moveTo>
                    <a:pt x="0" y="679400"/>
                  </a:moveTo>
                  <a:cubicBezTo>
                    <a:pt x="0" y="304178"/>
                    <a:pt x="304178" y="0"/>
                    <a:pt x="679400" y="0"/>
                  </a:cubicBezTo>
                  <a:cubicBezTo>
                    <a:pt x="1054622" y="0"/>
                    <a:pt x="1358800" y="304178"/>
                    <a:pt x="1358800" y="679400"/>
                  </a:cubicBezTo>
                  <a:cubicBezTo>
                    <a:pt x="1358800" y="1054622"/>
                    <a:pt x="1054622" y="1358800"/>
                    <a:pt x="679400" y="1358800"/>
                  </a:cubicBezTo>
                  <a:cubicBezTo>
                    <a:pt x="304178" y="1358800"/>
                    <a:pt x="0" y="1054622"/>
                    <a:pt x="0" y="6794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12" tIns="232012" rIns="232012" bIns="232012" numCol="1" spcCol="1270" anchor="ctr" anchorCtr="0">
              <a:noAutofit/>
            </a:bodyPr>
            <a:lstStyle/>
            <a:p>
              <a:pPr algn="ctr" defTabSz="1650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>
                  <a:latin typeface="Times New Roman" pitchFamily="18" charset="0"/>
                  <a:cs typeface="Times New Roman" pitchFamily="18" charset="0"/>
                </a:rPr>
                <a:t>Tuyển dụng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65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72">
        <p:split orient="vert"/>
      </p:transition>
    </mc:Choice>
    <mc:Fallback xmlns="">
      <p:transition spd="slow" advTm="2807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-16032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 fontScale="90000"/>
          </a:bodyPr>
          <a:lstStyle/>
          <a:p>
            <a:r>
              <a:rPr lang="vi-VN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 trong hoạt động tuyển dụng của HTX nông nghiệp hiện nay</a:t>
            </a:r>
            <a:endParaRPr lang="en-US" sz="3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r="4293"/>
          <a:stretch/>
        </p:blipFill>
        <p:spPr bwMode="auto">
          <a:xfrm>
            <a:off x="-26177" y="2227810"/>
            <a:ext cx="4913115" cy="202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3429000" y="3810000"/>
            <a:ext cx="533400" cy="838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28149" y="4876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ít thực hiện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5638800" y="1981199"/>
            <a:ext cx="762000" cy="50942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87878" y="1812466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mô kinh doanh, quy mô nhân lực rất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công lao động rất giản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đủ khả năng tài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cơ chế chính sách nhân sự để thu hút, trả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 cho các vị trí đặc biệt quan trọng như Giám đốc, phó giám đốc kinh doanh, cán bộ kỹ thuật,…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1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00">
        <p:split orient="vert"/>
      </p:transition>
    </mc:Choice>
    <mc:Fallback xmlns="">
      <p:transition spd="slow" advTm="6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66698" y="2139239"/>
            <a:ext cx="1094639" cy="1441773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1" rIns="17781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61335" y="2139240"/>
            <a:ext cx="4277465" cy="937153"/>
          </a:xfrm>
          <a:custGeom>
            <a:avLst/>
            <a:gdLst>
              <a:gd name="connsiteX0" fmla="*/ 156195 w 937152"/>
              <a:gd name="connsiteY0" fmla="*/ 0 h 3943759"/>
              <a:gd name="connsiteX1" fmla="*/ 780957 w 937152"/>
              <a:gd name="connsiteY1" fmla="*/ 0 h 3943759"/>
              <a:gd name="connsiteX2" fmla="*/ 937152 w 937152"/>
              <a:gd name="connsiteY2" fmla="*/ 156195 h 3943759"/>
              <a:gd name="connsiteX3" fmla="*/ 937152 w 937152"/>
              <a:gd name="connsiteY3" fmla="*/ 3943759 h 3943759"/>
              <a:gd name="connsiteX4" fmla="*/ 937152 w 937152"/>
              <a:gd name="connsiteY4" fmla="*/ 3943759 h 3943759"/>
              <a:gd name="connsiteX5" fmla="*/ 0 w 937152"/>
              <a:gd name="connsiteY5" fmla="*/ 3943759 h 3943759"/>
              <a:gd name="connsiteX6" fmla="*/ 0 w 937152"/>
              <a:gd name="connsiteY6" fmla="*/ 3943759 h 3943759"/>
              <a:gd name="connsiteX7" fmla="*/ 0 w 937152"/>
              <a:gd name="connsiteY7" fmla="*/ 156195 h 3943759"/>
              <a:gd name="connsiteX8" fmla="*/ 156195 w 937152"/>
              <a:gd name="connsiteY8" fmla="*/ 0 h 39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3943759">
                <a:moveTo>
                  <a:pt x="937152" y="657307"/>
                </a:moveTo>
                <a:lnTo>
                  <a:pt x="937152" y="3286452"/>
                </a:lnTo>
                <a:cubicBezTo>
                  <a:pt x="937152" y="3649471"/>
                  <a:pt x="920534" y="3943757"/>
                  <a:pt x="900035" y="3943757"/>
                </a:cubicBezTo>
                <a:lnTo>
                  <a:pt x="0" y="3943757"/>
                </a:lnTo>
                <a:lnTo>
                  <a:pt x="0" y="3943757"/>
                </a:lnTo>
                <a:lnTo>
                  <a:pt x="0" y="2"/>
                </a:lnTo>
                <a:lnTo>
                  <a:pt x="0" y="2"/>
                </a:lnTo>
                <a:lnTo>
                  <a:pt x="900035" y="2"/>
                </a:lnTo>
                <a:cubicBezTo>
                  <a:pt x="920534" y="2"/>
                  <a:pt x="937152" y="294288"/>
                  <a:pt x="937152" y="657307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 nhu cầu, kế hoạch tuyển dụng/thuê mướn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</p:txBody>
      </p:sp>
      <p:sp>
        <p:nvSpPr>
          <p:cNvPr id="8" name="Freeform 7"/>
          <p:cNvSpPr/>
          <p:nvPr/>
        </p:nvSpPr>
        <p:spPr>
          <a:xfrm>
            <a:off x="266698" y="3384840"/>
            <a:ext cx="1094638" cy="1441772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0" rIns="17780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61335" y="3384841"/>
            <a:ext cx="4277465" cy="937153"/>
          </a:xfrm>
          <a:custGeom>
            <a:avLst/>
            <a:gdLst>
              <a:gd name="connsiteX0" fmla="*/ 156195 w 937152"/>
              <a:gd name="connsiteY0" fmla="*/ 0 h 3943759"/>
              <a:gd name="connsiteX1" fmla="*/ 780957 w 937152"/>
              <a:gd name="connsiteY1" fmla="*/ 0 h 3943759"/>
              <a:gd name="connsiteX2" fmla="*/ 937152 w 937152"/>
              <a:gd name="connsiteY2" fmla="*/ 156195 h 3943759"/>
              <a:gd name="connsiteX3" fmla="*/ 937152 w 937152"/>
              <a:gd name="connsiteY3" fmla="*/ 3943759 h 3943759"/>
              <a:gd name="connsiteX4" fmla="*/ 937152 w 937152"/>
              <a:gd name="connsiteY4" fmla="*/ 3943759 h 3943759"/>
              <a:gd name="connsiteX5" fmla="*/ 0 w 937152"/>
              <a:gd name="connsiteY5" fmla="*/ 3943759 h 3943759"/>
              <a:gd name="connsiteX6" fmla="*/ 0 w 937152"/>
              <a:gd name="connsiteY6" fmla="*/ 3943759 h 3943759"/>
              <a:gd name="connsiteX7" fmla="*/ 0 w 937152"/>
              <a:gd name="connsiteY7" fmla="*/ 156195 h 3943759"/>
              <a:gd name="connsiteX8" fmla="*/ 156195 w 937152"/>
              <a:gd name="connsiteY8" fmla="*/ 0 h 39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3943759">
                <a:moveTo>
                  <a:pt x="937152" y="657307"/>
                </a:moveTo>
                <a:lnTo>
                  <a:pt x="937152" y="3286452"/>
                </a:lnTo>
                <a:cubicBezTo>
                  <a:pt x="937152" y="3649471"/>
                  <a:pt x="920534" y="3943757"/>
                  <a:pt x="900035" y="3943757"/>
                </a:cubicBezTo>
                <a:lnTo>
                  <a:pt x="0" y="3943757"/>
                </a:lnTo>
                <a:lnTo>
                  <a:pt x="0" y="3943757"/>
                </a:lnTo>
                <a:lnTo>
                  <a:pt x="0" y="2"/>
                </a:lnTo>
                <a:lnTo>
                  <a:pt x="0" y="2"/>
                </a:lnTo>
                <a:lnTo>
                  <a:pt x="900035" y="2"/>
                </a:lnTo>
                <a:cubicBezTo>
                  <a:pt x="920534" y="2"/>
                  <a:pt x="937152" y="294288"/>
                  <a:pt x="937152" y="657307"/>
                </a:cubicBezTo>
                <a:close/>
              </a:path>
            </a:pathLst>
          </a:cu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 công việc cần tuyển dụng/thuê mướn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</p:txBody>
      </p:sp>
      <p:sp>
        <p:nvSpPr>
          <p:cNvPr id="11" name="Freeform 10"/>
          <p:cNvSpPr/>
          <p:nvPr/>
        </p:nvSpPr>
        <p:spPr>
          <a:xfrm>
            <a:off x="266698" y="4630441"/>
            <a:ext cx="1094638" cy="1441772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0" rIns="17780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61335" y="4630440"/>
            <a:ext cx="4277465" cy="937153"/>
          </a:xfrm>
          <a:custGeom>
            <a:avLst/>
            <a:gdLst>
              <a:gd name="connsiteX0" fmla="*/ 156195 w 937152"/>
              <a:gd name="connsiteY0" fmla="*/ 0 h 3943759"/>
              <a:gd name="connsiteX1" fmla="*/ 780957 w 937152"/>
              <a:gd name="connsiteY1" fmla="*/ 0 h 3943759"/>
              <a:gd name="connsiteX2" fmla="*/ 937152 w 937152"/>
              <a:gd name="connsiteY2" fmla="*/ 156195 h 3943759"/>
              <a:gd name="connsiteX3" fmla="*/ 937152 w 937152"/>
              <a:gd name="connsiteY3" fmla="*/ 3943759 h 3943759"/>
              <a:gd name="connsiteX4" fmla="*/ 937152 w 937152"/>
              <a:gd name="connsiteY4" fmla="*/ 3943759 h 3943759"/>
              <a:gd name="connsiteX5" fmla="*/ 0 w 937152"/>
              <a:gd name="connsiteY5" fmla="*/ 3943759 h 3943759"/>
              <a:gd name="connsiteX6" fmla="*/ 0 w 937152"/>
              <a:gd name="connsiteY6" fmla="*/ 3943759 h 3943759"/>
              <a:gd name="connsiteX7" fmla="*/ 0 w 937152"/>
              <a:gd name="connsiteY7" fmla="*/ 156195 h 3943759"/>
              <a:gd name="connsiteX8" fmla="*/ 156195 w 937152"/>
              <a:gd name="connsiteY8" fmla="*/ 0 h 39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3943759">
                <a:moveTo>
                  <a:pt x="937152" y="657307"/>
                </a:moveTo>
                <a:lnTo>
                  <a:pt x="937152" y="3286452"/>
                </a:lnTo>
                <a:cubicBezTo>
                  <a:pt x="937152" y="3649471"/>
                  <a:pt x="920534" y="3943757"/>
                  <a:pt x="900035" y="3943757"/>
                </a:cubicBezTo>
                <a:lnTo>
                  <a:pt x="0" y="3943757"/>
                </a:lnTo>
                <a:lnTo>
                  <a:pt x="0" y="3943757"/>
                </a:lnTo>
                <a:lnTo>
                  <a:pt x="0" y="2"/>
                </a:lnTo>
                <a:lnTo>
                  <a:pt x="0" y="2"/>
                </a:lnTo>
                <a:lnTo>
                  <a:pt x="900035" y="2"/>
                </a:lnTo>
                <a:cubicBezTo>
                  <a:pt x="920534" y="2"/>
                  <a:pt x="937152" y="294288"/>
                  <a:pt x="937152" y="657307"/>
                </a:cubicBezTo>
                <a:close/>
              </a:path>
            </a:pathLst>
          </a:cu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 và thu hút ứng viên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</p:txBody>
      </p:sp>
      <p:sp>
        <p:nvSpPr>
          <p:cNvPr id="20" name="Freeform 19"/>
          <p:cNvSpPr/>
          <p:nvPr/>
        </p:nvSpPr>
        <p:spPr>
          <a:xfrm>
            <a:off x="6248400" y="3477963"/>
            <a:ext cx="1091389" cy="1441773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1" rIns="17781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39787" y="3477964"/>
            <a:ext cx="5995213" cy="937153"/>
          </a:xfrm>
          <a:custGeom>
            <a:avLst/>
            <a:gdLst>
              <a:gd name="connsiteX0" fmla="*/ 156195 w 937152"/>
              <a:gd name="connsiteY0" fmla="*/ 0 h 5543959"/>
              <a:gd name="connsiteX1" fmla="*/ 780957 w 937152"/>
              <a:gd name="connsiteY1" fmla="*/ 0 h 5543959"/>
              <a:gd name="connsiteX2" fmla="*/ 937152 w 937152"/>
              <a:gd name="connsiteY2" fmla="*/ 156195 h 5543959"/>
              <a:gd name="connsiteX3" fmla="*/ 937152 w 937152"/>
              <a:gd name="connsiteY3" fmla="*/ 5543959 h 5543959"/>
              <a:gd name="connsiteX4" fmla="*/ 937152 w 937152"/>
              <a:gd name="connsiteY4" fmla="*/ 5543959 h 5543959"/>
              <a:gd name="connsiteX5" fmla="*/ 0 w 937152"/>
              <a:gd name="connsiteY5" fmla="*/ 5543959 h 5543959"/>
              <a:gd name="connsiteX6" fmla="*/ 0 w 937152"/>
              <a:gd name="connsiteY6" fmla="*/ 5543959 h 5543959"/>
              <a:gd name="connsiteX7" fmla="*/ 0 w 937152"/>
              <a:gd name="connsiteY7" fmla="*/ 156195 h 5543959"/>
              <a:gd name="connsiteX8" fmla="*/ 156195 w 937152"/>
              <a:gd name="connsiteY8" fmla="*/ 0 h 55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5543959">
                <a:moveTo>
                  <a:pt x="937152" y="924013"/>
                </a:moveTo>
                <a:lnTo>
                  <a:pt x="937152" y="4619946"/>
                </a:lnTo>
                <a:cubicBezTo>
                  <a:pt x="937152" y="5130262"/>
                  <a:pt x="925331" y="5543956"/>
                  <a:pt x="910749" y="5543956"/>
                </a:cubicBezTo>
                <a:lnTo>
                  <a:pt x="0" y="5543956"/>
                </a:lnTo>
                <a:lnTo>
                  <a:pt x="0" y="5543956"/>
                </a:lnTo>
                <a:lnTo>
                  <a:pt x="0" y="3"/>
                </a:lnTo>
                <a:lnTo>
                  <a:pt x="0" y="3"/>
                </a:lnTo>
                <a:lnTo>
                  <a:pt x="910749" y="3"/>
                </a:lnTo>
                <a:cubicBezTo>
                  <a:pt x="925331" y="3"/>
                  <a:pt x="937152" y="413697"/>
                  <a:pt x="937152" y="924013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tuyển, thi tuyển hay thực hành công việc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</p:txBody>
      </p:sp>
      <p:sp>
        <p:nvSpPr>
          <p:cNvPr id="22" name="Freeform 21"/>
          <p:cNvSpPr/>
          <p:nvPr/>
        </p:nvSpPr>
        <p:spPr>
          <a:xfrm>
            <a:off x="6248400" y="4723564"/>
            <a:ext cx="1091388" cy="1441772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0" rIns="17780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19642" y="4727808"/>
            <a:ext cx="5995213" cy="937153"/>
          </a:xfrm>
          <a:custGeom>
            <a:avLst/>
            <a:gdLst>
              <a:gd name="connsiteX0" fmla="*/ 156195 w 937152"/>
              <a:gd name="connsiteY0" fmla="*/ 0 h 5543959"/>
              <a:gd name="connsiteX1" fmla="*/ 780957 w 937152"/>
              <a:gd name="connsiteY1" fmla="*/ 0 h 5543959"/>
              <a:gd name="connsiteX2" fmla="*/ 937152 w 937152"/>
              <a:gd name="connsiteY2" fmla="*/ 156195 h 5543959"/>
              <a:gd name="connsiteX3" fmla="*/ 937152 w 937152"/>
              <a:gd name="connsiteY3" fmla="*/ 5543959 h 5543959"/>
              <a:gd name="connsiteX4" fmla="*/ 937152 w 937152"/>
              <a:gd name="connsiteY4" fmla="*/ 5543959 h 5543959"/>
              <a:gd name="connsiteX5" fmla="*/ 0 w 937152"/>
              <a:gd name="connsiteY5" fmla="*/ 5543959 h 5543959"/>
              <a:gd name="connsiteX6" fmla="*/ 0 w 937152"/>
              <a:gd name="connsiteY6" fmla="*/ 5543959 h 5543959"/>
              <a:gd name="connsiteX7" fmla="*/ 0 w 937152"/>
              <a:gd name="connsiteY7" fmla="*/ 156195 h 5543959"/>
              <a:gd name="connsiteX8" fmla="*/ 156195 w 937152"/>
              <a:gd name="connsiteY8" fmla="*/ 0 h 55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5543959">
                <a:moveTo>
                  <a:pt x="937152" y="924013"/>
                </a:moveTo>
                <a:lnTo>
                  <a:pt x="937152" y="4619946"/>
                </a:lnTo>
                <a:cubicBezTo>
                  <a:pt x="937152" y="5130262"/>
                  <a:pt x="925331" y="5543956"/>
                  <a:pt x="910749" y="5543956"/>
                </a:cubicBezTo>
                <a:lnTo>
                  <a:pt x="0" y="5543956"/>
                </a:lnTo>
                <a:lnTo>
                  <a:pt x="0" y="5543956"/>
                </a:lnTo>
                <a:lnTo>
                  <a:pt x="0" y="3"/>
                </a:lnTo>
                <a:lnTo>
                  <a:pt x="0" y="3"/>
                </a:lnTo>
                <a:lnTo>
                  <a:pt x="910749" y="3"/>
                </a:lnTo>
                <a:cubicBezTo>
                  <a:pt x="925331" y="3"/>
                  <a:pt x="937152" y="413697"/>
                  <a:pt x="937152" y="924013"/>
                </a:cubicBezTo>
                <a:close/>
              </a:path>
            </a:pathLst>
          </a:cu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Phỏng vấn tuyển dụng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kern="1200"/>
          </a:p>
        </p:txBody>
      </p:sp>
      <p:sp>
        <p:nvSpPr>
          <p:cNvPr id="24" name="Freeform 23"/>
          <p:cNvSpPr/>
          <p:nvPr/>
        </p:nvSpPr>
        <p:spPr>
          <a:xfrm>
            <a:off x="6248400" y="5969165"/>
            <a:ext cx="1091388" cy="1441772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22400" rIns="17780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339787" y="5969164"/>
            <a:ext cx="5995213" cy="937153"/>
          </a:xfrm>
          <a:custGeom>
            <a:avLst/>
            <a:gdLst>
              <a:gd name="connsiteX0" fmla="*/ 156195 w 937152"/>
              <a:gd name="connsiteY0" fmla="*/ 0 h 5543959"/>
              <a:gd name="connsiteX1" fmla="*/ 780957 w 937152"/>
              <a:gd name="connsiteY1" fmla="*/ 0 h 5543959"/>
              <a:gd name="connsiteX2" fmla="*/ 937152 w 937152"/>
              <a:gd name="connsiteY2" fmla="*/ 156195 h 5543959"/>
              <a:gd name="connsiteX3" fmla="*/ 937152 w 937152"/>
              <a:gd name="connsiteY3" fmla="*/ 5543959 h 5543959"/>
              <a:gd name="connsiteX4" fmla="*/ 937152 w 937152"/>
              <a:gd name="connsiteY4" fmla="*/ 5543959 h 5543959"/>
              <a:gd name="connsiteX5" fmla="*/ 0 w 937152"/>
              <a:gd name="connsiteY5" fmla="*/ 5543959 h 5543959"/>
              <a:gd name="connsiteX6" fmla="*/ 0 w 937152"/>
              <a:gd name="connsiteY6" fmla="*/ 5543959 h 5543959"/>
              <a:gd name="connsiteX7" fmla="*/ 0 w 937152"/>
              <a:gd name="connsiteY7" fmla="*/ 156195 h 5543959"/>
              <a:gd name="connsiteX8" fmla="*/ 156195 w 937152"/>
              <a:gd name="connsiteY8" fmla="*/ 0 h 55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5543959">
                <a:moveTo>
                  <a:pt x="937152" y="924013"/>
                </a:moveTo>
                <a:lnTo>
                  <a:pt x="937152" y="4619946"/>
                </a:lnTo>
                <a:cubicBezTo>
                  <a:pt x="937152" y="5130262"/>
                  <a:pt x="925331" y="5543956"/>
                  <a:pt x="910749" y="5543956"/>
                </a:cubicBezTo>
                <a:lnTo>
                  <a:pt x="0" y="5543956"/>
                </a:lnTo>
                <a:lnTo>
                  <a:pt x="0" y="5543956"/>
                </a:lnTo>
                <a:lnTo>
                  <a:pt x="0" y="3"/>
                </a:lnTo>
                <a:lnTo>
                  <a:pt x="0" y="3"/>
                </a:lnTo>
                <a:lnTo>
                  <a:pt x="910749" y="3"/>
                </a:lnTo>
                <a:cubicBezTo>
                  <a:pt x="925331" y="3"/>
                  <a:pt x="937152" y="413697"/>
                  <a:pt x="937152" y="924013"/>
                </a:cubicBezTo>
                <a:close/>
              </a:path>
            </a:pathLst>
          </a:cu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414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đánh giá và quyết định tuyển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dụng/thuê mướn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</p:txBody>
      </p:sp>
      <p:sp>
        <p:nvSpPr>
          <p:cNvPr id="18" name="Freeform 17"/>
          <p:cNvSpPr/>
          <p:nvPr/>
        </p:nvSpPr>
        <p:spPr>
          <a:xfrm>
            <a:off x="266697" y="5985493"/>
            <a:ext cx="1094638" cy="1441772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1009240">
                <a:moveTo>
                  <a:pt x="1441772" y="0"/>
                </a:moveTo>
                <a:lnTo>
                  <a:pt x="1441772" y="656006"/>
                </a:lnTo>
                <a:lnTo>
                  <a:pt x="720886" y="1009240"/>
                </a:lnTo>
                <a:lnTo>
                  <a:pt x="0" y="656006"/>
                </a:lnTo>
                <a:lnTo>
                  <a:pt x="0" y="0"/>
                </a:lnTo>
                <a:lnTo>
                  <a:pt x="720886" y="353234"/>
                </a:lnTo>
                <a:lnTo>
                  <a:pt x="1441772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7780" tIns="522400" rIns="17780" bIns="5224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61334" y="5985494"/>
            <a:ext cx="4277465" cy="937153"/>
          </a:xfrm>
          <a:custGeom>
            <a:avLst/>
            <a:gdLst>
              <a:gd name="connsiteX0" fmla="*/ 156195 w 937152"/>
              <a:gd name="connsiteY0" fmla="*/ 0 h 3943759"/>
              <a:gd name="connsiteX1" fmla="*/ 780957 w 937152"/>
              <a:gd name="connsiteY1" fmla="*/ 0 h 3943759"/>
              <a:gd name="connsiteX2" fmla="*/ 937152 w 937152"/>
              <a:gd name="connsiteY2" fmla="*/ 156195 h 3943759"/>
              <a:gd name="connsiteX3" fmla="*/ 937152 w 937152"/>
              <a:gd name="connsiteY3" fmla="*/ 3943759 h 3943759"/>
              <a:gd name="connsiteX4" fmla="*/ 937152 w 937152"/>
              <a:gd name="connsiteY4" fmla="*/ 3943759 h 3943759"/>
              <a:gd name="connsiteX5" fmla="*/ 0 w 937152"/>
              <a:gd name="connsiteY5" fmla="*/ 3943759 h 3943759"/>
              <a:gd name="connsiteX6" fmla="*/ 0 w 937152"/>
              <a:gd name="connsiteY6" fmla="*/ 3943759 h 3943759"/>
              <a:gd name="connsiteX7" fmla="*/ 0 w 937152"/>
              <a:gd name="connsiteY7" fmla="*/ 156195 h 3943759"/>
              <a:gd name="connsiteX8" fmla="*/ 156195 w 937152"/>
              <a:gd name="connsiteY8" fmla="*/ 0 h 39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3943759">
                <a:moveTo>
                  <a:pt x="937152" y="657307"/>
                </a:moveTo>
                <a:lnTo>
                  <a:pt x="937152" y="3286452"/>
                </a:lnTo>
                <a:cubicBezTo>
                  <a:pt x="937152" y="3649471"/>
                  <a:pt x="920534" y="3943757"/>
                  <a:pt x="900035" y="3943757"/>
                </a:cubicBezTo>
                <a:lnTo>
                  <a:pt x="0" y="3943757"/>
                </a:lnTo>
                <a:lnTo>
                  <a:pt x="0" y="3943757"/>
                </a:lnTo>
                <a:lnTo>
                  <a:pt x="0" y="2"/>
                </a:lnTo>
                <a:lnTo>
                  <a:pt x="0" y="2"/>
                </a:lnTo>
                <a:lnTo>
                  <a:pt x="900035" y="2"/>
                </a:lnTo>
                <a:cubicBezTo>
                  <a:pt x="920534" y="2"/>
                  <a:pt x="937152" y="294288"/>
                  <a:pt x="937152" y="657307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4913" tIns="62258" rIns="62258" bIns="62259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/>
          </a:p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 nhận và sàng lọc hồ sơ</a:t>
            </a:r>
          </a:p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kern="120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vi-VN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tuyển dụng</a:t>
            </a:r>
            <a:r>
              <a:rPr lang="en-US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 mướn nhân công </a:t>
            </a:r>
            <a:endParaRPr lang="en-US" sz="3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6809">
        <p:split orient="vert"/>
      </p:transition>
    </mc:Choice>
    <mc:Fallback xmlns="">
      <p:transition spd="slow" advTm="1768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8" grpId="0" animBg="1"/>
      <p:bldP spid="19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8481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KIỂM TRA CỦNG CỐ KIẾN THỨC</a:t>
            </a:r>
            <a:endParaRPr lang="en-US" sz="4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/>
          <a:stretch/>
        </p:blipFill>
        <p:spPr bwMode="auto">
          <a:xfrm>
            <a:off x="376051" y="2433320"/>
            <a:ext cx="6279235" cy="33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2" y="2433320"/>
            <a:ext cx="5876290" cy="335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907">
        <p:circle/>
      </p:transition>
    </mc:Choice>
    <mc:Fallback xmlns="">
      <p:transition spd="slow" advTm="59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520" y="91435"/>
            <a:ext cx="609600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Rectangle 8"/>
          <p:cNvSpPr/>
          <p:nvPr/>
        </p:nvSpPr>
        <p:spPr>
          <a:xfrm>
            <a:off x="922370" y="1715577"/>
            <a:ext cx="11040105" cy="532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nb-NO" smtClean="0">
                <a:latin typeface="Times New Roman" pitchFamily="18" charset="0"/>
                <a:cs typeface="Times New Roman" pitchFamily="18" charset="0"/>
              </a:rPr>
              <a:t>1/ Mô </a:t>
            </a:r>
            <a:r>
              <a:rPr lang="nb-NO">
                <a:latin typeface="Times New Roman" pitchFamily="18" charset="0"/>
                <a:cs typeface="Times New Roman" pitchFamily="18" charset="0"/>
              </a:rPr>
              <a:t>tả được quy trình hoạch định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NNL; </a:t>
            </a:r>
            <a:r>
              <a:rPr lang="nb-NO">
                <a:latin typeface="Times New Roman" pitchFamily="18" charset="0"/>
                <a:cs typeface="Times New Roman" pitchFamily="18" charset="0"/>
              </a:rPr>
              <a:t>quy trình tuyển dụng nhân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sự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221" y="3464481"/>
            <a:ext cx="10990979" cy="5320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dựng được bản mô tả, bản tiêu chuẩn công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cho các vị trí tuyển dụng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45" y="5025992"/>
            <a:ext cx="10991077" cy="532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nb-NO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xuất được các giải pháp cân đối cung – cầu nhân lực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431" y="6978284"/>
            <a:ext cx="10970187" cy="5320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nb-NO" smtClean="0">
                <a:latin typeface="Times New Roman" pitchFamily="18" charset="0"/>
                <a:cs typeface="Times New Roman" pitchFamily="18" charset="0"/>
              </a:rPr>
              <a:t>4/ Xây dựng </a:t>
            </a:r>
            <a:r>
              <a:rPr lang="nb-NO">
                <a:latin typeface="Times New Roman" pitchFamily="18" charset="0"/>
                <a:cs typeface="Times New Roman" pitchFamily="18" charset="0"/>
              </a:rPr>
              <a:t>được kế hoạch tuyển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dụng/thuê mướn </a:t>
            </a:r>
            <a:r>
              <a:rPr lang="nb-NO">
                <a:latin typeface="Times New Roman" pitchFamily="18" charset="0"/>
                <a:cs typeface="Times New Roman" pitchFamily="18" charset="0"/>
              </a:rPr>
              <a:t>nhân sự cho HTX NN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057665"/>
      </p:ext>
    </p:extLst>
  </p:cSld>
  <p:clrMapOvr>
    <a:masterClrMapping/>
  </p:clrMapOvr>
  <p:transition spd="slow" advTm="22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274" y="2221992"/>
            <a:ext cx="9486900" cy="5334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877824" y="493776"/>
            <a:ext cx="12874752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80" y="564896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877824" y="1316736"/>
            <a:ext cx="12874752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5062">
        <p:split orient="vert"/>
      </p:transition>
    </mc:Choice>
    <mc:Fallback xmlns="">
      <p:transition spd="slow" advTm="2850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5315" y="3560802"/>
            <a:ext cx="7599779" cy="1901613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115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1081" y="237204"/>
            <a:ext cx="499872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53901" y="1573319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71119" y="1573321"/>
            <a:ext cx="7172444" cy="749771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Hoạch định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nhân lực HTX nông nghiệp</a:t>
            </a:r>
          </a:p>
        </p:txBody>
      </p:sp>
      <p:sp>
        <p:nvSpPr>
          <p:cNvPr id="19" name="Freeform 18"/>
          <p:cNvSpPr/>
          <p:nvPr/>
        </p:nvSpPr>
        <p:spPr>
          <a:xfrm>
            <a:off x="2553899" y="3332357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71117" y="3335832"/>
            <a:ext cx="7172444" cy="756474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Phân tích công việc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53899" y="5065809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71118" y="5065811"/>
            <a:ext cx="7172444" cy="706589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Tuyển dụng nhân sự trong HTX nông nghiệp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2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57"/>
    </mc:Choice>
    <mc:Fallback xmlns="">
      <p:transition advTm="1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13;p9"/>
          <p:cNvSpPr/>
          <p:nvPr/>
        </p:nvSpPr>
        <p:spPr>
          <a:xfrm>
            <a:off x="-606205" y="1546753"/>
            <a:ext cx="7511456" cy="563359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r>
              <a:rPr lang="en-US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QUY</a:t>
            </a:r>
            <a:endParaRPr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15;p9"/>
          <p:cNvSpPr/>
          <p:nvPr/>
        </p:nvSpPr>
        <p:spPr>
          <a:xfrm>
            <a:off x="1013562" y="3094739"/>
            <a:ext cx="3802022" cy="285151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b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QUY TRÌNH HOẠCH ĐỊNH NGUỒN NHÂN LỰC</a:t>
            </a:r>
            <a:endParaRPr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" name="Google Shape;120;p9"/>
          <p:cNvSpPr/>
          <p:nvPr/>
        </p:nvSpPr>
        <p:spPr>
          <a:xfrm>
            <a:off x="1421332" y="3252932"/>
            <a:ext cx="3360674" cy="2520505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24;p9"/>
          <p:cNvSpPr/>
          <p:nvPr/>
        </p:nvSpPr>
        <p:spPr>
          <a:xfrm>
            <a:off x="3528006" y="1546777"/>
            <a:ext cx="9908301" cy="493867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lvl="0" algn="ctr"/>
            <a:r>
              <a:rPr lang="en-US" sz="2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Phân tích mục tiêu, kế hoạch kinh doanh của HTX</a:t>
            </a:r>
            <a:endParaRPr sz="1700"/>
          </a:p>
        </p:txBody>
      </p:sp>
      <p:sp>
        <p:nvSpPr>
          <p:cNvPr id="50" name="Google Shape;126;p9"/>
          <p:cNvSpPr/>
          <p:nvPr/>
        </p:nvSpPr>
        <p:spPr>
          <a:xfrm>
            <a:off x="3067155" y="1448072"/>
            <a:ext cx="921702" cy="691277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1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29;p9"/>
          <p:cNvSpPr/>
          <p:nvPr/>
        </p:nvSpPr>
        <p:spPr>
          <a:xfrm>
            <a:off x="4104374" y="6656615"/>
            <a:ext cx="9908301" cy="493867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algn="ctr"/>
            <a:r>
              <a:rPr lang="en-US" altLang="zh-CN" sz="290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Lập kế hoạch, thực hiện cân đối cung cầu nhân lực</a:t>
            </a:r>
            <a:r>
              <a:rPr lang="en-US" altLang="zh-CN" sz="29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700">
              <a:solidFill>
                <a:schemeClr val="tx1"/>
              </a:solidFill>
            </a:endParaRPr>
          </a:p>
        </p:txBody>
      </p:sp>
      <p:grpSp>
        <p:nvGrpSpPr>
          <p:cNvPr id="54" name="Google Shape;130;p9"/>
          <p:cNvGrpSpPr/>
          <p:nvPr/>
        </p:nvGrpSpPr>
        <p:grpSpPr>
          <a:xfrm>
            <a:off x="3643523" y="6557910"/>
            <a:ext cx="921702" cy="794777"/>
            <a:chOff x="3865339" y="1484784"/>
            <a:chExt cx="576064" cy="662314"/>
          </a:xfrm>
        </p:grpSpPr>
        <p:sp>
          <p:nvSpPr>
            <p:cNvPr id="55" name="Google Shape;131;p9"/>
            <p:cNvSpPr/>
            <p:nvPr/>
          </p:nvSpPr>
          <p:spPr>
            <a:xfrm>
              <a:off x="3865339" y="1484784"/>
              <a:ext cx="576064" cy="576064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32;p9"/>
            <p:cNvSpPr txBox="1"/>
            <p:nvPr/>
          </p:nvSpPr>
          <p:spPr>
            <a:xfrm>
              <a:off x="3865339" y="1649292"/>
              <a:ext cx="576064" cy="497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-US" altLang="zh-CN" sz="4000" b="1"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600" b="1"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chemeClr val="lt1"/>
                </a:buClr>
                <a:buSzPts val="1400"/>
              </a:pPr>
              <a:endPara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134;p9"/>
          <p:cNvSpPr/>
          <p:nvPr/>
        </p:nvSpPr>
        <p:spPr>
          <a:xfrm>
            <a:off x="4736406" y="2703699"/>
            <a:ext cx="9908301" cy="493867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lvl="0" algn="ctr"/>
            <a:r>
              <a:rPr lang="en-US" sz="2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Phân tích, đánh giá hiện trạng nhân lực của HTX</a:t>
            </a:r>
            <a:endParaRPr/>
          </a:p>
        </p:txBody>
      </p:sp>
      <p:grpSp>
        <p:nvGrpSpPr>
          <p:cNvPr id="59" name="Google Shape;135;p9"/>
          <p:cNvGrpSpPr/>
          <p:nvPr/>
        </p:nvGrpSpPr>
        <p:grpSpPr>
          <a:xfrm>
            <a:off x="4253387" y="2604994"/>
            <a:ext cx="921702" cy="794777"/>
            <a:chOff x="3865339" y="1484784"/>
            <a:chExt cx="576064" cy="662314"/>
          </a:xfrm>
        </p:grpSpPr>
        <p:sp>
          <p:nvSpPr>
            <p:cNvPr id="60" name="Google Shape;136;p9"/>
            <p:cNvSpPr/>
            <p:nvPr/>
          </p:nvSpPr>
          <p:spPr>
            <a:xfrm>
              <a:off x="3865339" y="1484784"/>
              <a:ext cx="576064" cy="576064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37;p9"/>
            <p:cNvSpPr txBox="1"/>
            <p:nvPr/>
          </p:nvSpPr>
          <p:spPr>
            <a:xfrm>
              <a:off x="3865339" y="1649292"/>
              <a:ext cx="576064" cy="497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-US" altLang="zh-CN" sz="4000" b="1"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600" b="1"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chemeClr val="lt1"/>
                </a:buClr>
                <a:buSzPts val="1400"/>
              </a:pPr>
              <a:endPara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139;p9"/>
          <p:cNvSpPr/>
          <p:nvPr/>
        </p:nvSpPr>
        <p:spPr>
          <a:xfrm>
            <a:off x="5490118" y="5466443"/>
            <a:ext cx="8874266" cy="493867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lvl="0" algn="ctr"/>
            <a:r>
              <a:rPr lang="en-US" sz="2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Dự báo nguồn cung cấp nhân lực</a:t>
            </a:r>
            <a:endParaRPr/>
          </a:p>
        </p:txBody>
      </p:sp>
      <p:grpSp>
        <p:nvGrpSpPr>
          <p:cNvPr id="64" name="Google Shape;140;p9"/>
          <p:cNvGrpSpPr/>
          <p:nvPr/>
        </p:nvGrpSpPr>
        <p:grpSpPr>
          <a:xfrm>
            <a:off x="5029267" y="5367738"/>
            <a:ext cx="921702" cy="794777"/>
            <a:chOff x="3865339" y="1484784"/>
            <a:chExt cx="576064" cy="662314"/>
          </a:xfrm>
        </p:grpSpPr>
        <p:sp>
          <p:nvSpPr>
            <p:cNvPr id="65" name="Google Shape;141;p9"/>
            <p:cNvSpPr/>
            <p:nvPr/>
          </p:nvSpPr>
          <p:spPr>
            <a:xfrm>
              <a:off x="3865339" y="1484784"/>
              <a:ext cx="576064" cy="576064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42;p9"/>
            <p:cNvSpPr txBox="1"/>
            <p:nvPr/>
          </p:nvSpPr>
          <p:spPr>
            <a:xfrm>
              <a:off x="3865339" y="1649292"/>
              <a:ext cx="576064" cy="497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-US" altLang="zh-CN" sz="4000" b="1"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600" b="1"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chemeClr val="lt1"/>
                </a:buClr>
                <a:buSzPts val="1400"/>
              </a:pPr>
              <a:endPara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144;p9"/>
          <p:cNvSpPr/>
          <p:nvPr/>
        </p:nvSpPr>
        <p:spPr>
          <a:xfrm>
            <a:off x="5654040" y="4159888"/>
            <a:ext cx="8998528" cy="493867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30601" tIns="65282" rIns="130601" bIns="65282" anchor="ctr" anchorCtr="0">
            <a:noAutofit/>
          </a:bodyPr>
          <a:lstStyle/>
          <a:p>
            <a:pPr lvl="0" algn="ctr"/>
            <a:r>
              <a:rPr lang="en-US" sz="2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Dự báo nhu cầu nhân lực</a:t>
            </a:r>
            <a:endParaRPr/>
          </a:p>
        </p:txBody>
      </p:sp>
      <p:grpSp>
        <p:nvGrpSpPr>
          <p:cNvPr id="69" name="Google Shape;145;p9"/>
          <p:cNvGrpSpPr/>
          <p:nvPr/>
        </p:nvGrpSpPr>
        <p:grpSpPr>
          <a:xfrm>
            <a:off x="5193189" y="4061183"/>
            <a:ext cx="921702" cy="794777"/>
            <a:chOff x="3865339" y="1484784"/>
            <a:chExt cx="576064" cy="662314"/>
          </a:xfrm>
        </p:grpSpPr>
        <p:sp>
          <p:nvSpPr>
            <p:cNvPr id="70" name="Google Shape;146;p9"/>
            <p:cNvSpPr/>
            <p:nvPr/>
          </p:nvSpPr>
          <p:spPr>
            <a:xfrm>
              <a:off x="3865339" y="1484784"/>
              <a:ext cx="576064" cy="576064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47;p9"/>
            <p:cNvSpPr txBox="1"/>
            <p:nvPr/>
          </p:nvSpPr>
          <p:spPr>
            <a:xfrm>
              <a:off x="3865339" y="1649292"/>
              <a:ext cx="576064" cy="497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-US" altLang="zh-CN" sz="4000" b="1"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600" b="1"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chemeClr val="lt1"/>
                </a:buClr>
                <a:buSzPts val="1400"/>
              </a:pPr>
              <a:endPara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283229" y="182880"/>
            <a:ext cx="11216640" cy="5781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29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9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Hoạch định nguồn nhân lực </a:t>
            </a:r>
            <a:r>
              <a:rPr lang="en-US" sz="29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9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HTX nông nghiệp</a:t>
            </a:r>
            <a:endParaRPr lang="en-US" sz="29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2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295"/>
    </mc:Choice>
    <mc:Fallback xmlns="">
      <p:transition advTm="2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3" grpId="0" animBg="1"/>
      <p:bldP spid="58" grpId="0" animBg="1"/>
      <p:bldP spid="63" grpId="0" animBg="1"/>
      <p:bldP spid="68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457200"/>
            <a:ext cx="11125200" cy="68589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CÂN ĐỐI CUNG CẦU NHÂN LỰC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381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Xác định “cầu nhân lực”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2296890"/>
            <a:ext cx="4062702" cy="2688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91694" y="168627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Xác định “cung nhân lực”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61" y="2754967"/>
            <a:ext cx="4762500" cy="17907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263599">
            <a:off x="4063780" y="4831942"/>
            <a:ext cx="1010047" cy="3097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8747816">
            <a:off x="9310633" y="4473998"/>
            <a:ext cx="993184" cy="34495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7608" y="2150604"/>
            <a:ext cx="360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Cân đối “cung cầu”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13015" y="4724400"/>
            <a:ext cx="5950185" cy="3276600"/>
            <a:chOff x="4413015" y="4724400"/>
            <a:chExt cx="5950185" cy="3276600"/>
          </a:xfrm>
        </p:grpSpPr>
        <p:sp>
          <p:nvSpPr>
            <p:cNvPr id="16" name="Oval 15"/>
            <p:cNvSpPr/>
            <p:nvPr/>
          </p:nvSpPr>
          <p:spPr>
            <a:xfrm>
              <a:off x="4413015" y="4724400"/>
              <a:ext cx="5950185" cy="32766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3028" y="5430536"/>
              <a:ext cx="24807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Số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Vị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 công việc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Kỹ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Kiến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6024" y="5372634"/>
              <a:ext cx="215617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Nghề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Thành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Kinh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</a:p>
            <a:p>
              <a:pPr lvl="0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Mục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 nghề nghiệp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32" y="2506626"/>
            <a:ext cx="3812304" cy="2287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534"/>
    </mc:Choice>
    <mc:Fallback xmlns="">
      <p:transition advTm="4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3" grpId="0"/>
      <p:bldP spid="11" grpId="0" animBg="1"/>
      <p:bldP spid="1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3229" y="78380"/>
            <a:ext cx="11216640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 PHÁP CÂN ĐỐI CUNG – CẦU</a:t>
            </a:r>
          </a:p>
        </p:txBody>
      </p:sp>
      <p:sp>
        <p:nvSpPr>
          <p:cNvPr id="5" name="Freeform 4"/>
          <p:cNvSpPr/>
          <p:nvPr/>
        </p:nvSpPr>
        <p:spPr>
          <a:xfrm>
            <a:off x="675458" y="1295401"/>
            <a:ext cx="3714749" cy="93198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5453" tIns="166492" rIns="225453" bIns="166492" numCol="1" spcCol="1814" anchor="ctr" anchorCtr="0">
            <a:noAutofit/>
          </a:bodyPr>
          <a:lstStyle/>
          <a:p>
            <a:pPr algn="ctr" defTabSz="4127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latin typeface="Times New Roman" pitchFamily="18" charset="0"/>
                <a:cs typeface="Times New Roman" pitchFamily="18" charset="0"/>
              </a:rPr>
              <a:t>Nếu “thiếu hụt” nhân lực</a:t>
            </a:r>
          </a:p>
        </p:txBody>
      </p:sp>
      <p:sp>
        <p:nvSpPr>
          <p:cNvPr id="7" name="Freeform 6"/>
          <p:cNvSpPr/>
          <p:nvPr/>
        </p:nvSpPr>
        <p:spPr>
          <a:xfrm>
            <a:off x="1013847" y="2644752"/>
            <a:ext cx="3513818" cy="796313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Làm thêm giờ</a:t>
            </a:r>
          </a:p>
        </p:txBody>
      </p:sp>
      <p:sp>
        <p:nvSpPr>
          <p:cNvPr id="9" name="Freeform 8"/>
          <p:cNvSpPr/>
          <p:nvPr/>
        </p:nvSpPr>
        <p:spPr>
          <a:xfrm>
            <a:off x="1002766" y="3635942"/>
            <a:ext cx="3558152" cy="968905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Tuyển NV tạm thời/bán thời gian</a:t>
            </a:r>
          </a:p>
        </p:txBody>
      </p:sp>
      <p:sp>
        <p:nvSpPr>
          <p:cNvPr id="19" name="Freeform 18"/>
          <p:cNvSpPr/>
          <p:nvPr/>
        </p:nvSpPr>
        <p:spPr>
          <a:xfrm>
            <a:off x="709342" y="2249848"/>
            <a:ext cx="731520" cy="13268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708297" y="3105187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698260" y="4000395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991378" y="4796060"/>
            <a:ext cx="3535984" cy="808088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Thuê nguồn lực bên ngoài</a:t>
            </a:r>
          </a:p>
        </p:txBody>
      </p:sp>
      <p:sp>
        <p:nvSpPr>
          <p:cNvPr id="24" name="Freeform 23"/>
          <p:cNvSpPr/>
          <p:nvPr/>
        </p:nvSpPr>
        <p:spPr>
          <a:xfrm>
            <a:off x="689851" y="4913511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989304" y="5768657"/>
            <a:ext cx="3535984" cy="808088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Tuyển dụng mới,...</a:t>
            </a:r>
          </a:p>
        </p:txBody>
      </p:sp>
      <p:sp>
        <p:nvSpPr>
          <p:cNvPr id="26" name="Freeform 25"/>
          <p:cNvSpPr/>
          <p:nvPr/>
        </p:nvSpPr>
        <p:spPr>
          <a:xfrm>
            <a:off x="8500515" y="1482745"/>
            <a:ext cx="3714749" cy="791885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5453" tIns="166492" rIns="225453" bIns="166492" numCol="1" spcCol="1814" anchor="ctr" anchorCtr="0">
            <a:noAutofit/>
          </a:bodyPr>
          <a:lstStyle/>
          <a:p>
            <a:pPr algn="ctr" defTabSz="4127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latin typeface="Times New Roman" pitchFamily="18" charset="0"/>
                <a:cs typeface="Times New Roman" pitchFamily="18" charset="0"/>
              </a:rPr>
              <a:t>Nếu “dư thừa” nhân lực</a:t>
            </a:r>
          </a:p>
        </p:txBody>
      </p:sp>
      <p:sp>
        <p:nvSpPr>
          <p:cNvPr id="27" name="Freeform 26"/>
          <p:cNvSpPr/>
          <p:nvPr/>
        </p:nvSpPr>
        <p:spPr>
          <a:xfrm>
            <a:off x="8955280" y="2692002"/>
            <a:ext cx="3513818" cy="796313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Ngưng tuyển dụng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8982993" y="3760899"/>
            <a:ext cx="3535984" cy="808088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Cho nghỉ việc tạm thời</a:t>
            </a:r>
          </a:p>
        </p:txBody>
      </p:sp>
      <p:sp>
        <p:nvSpPr>
          <p:cNvPr id="30" name="Freeform 29"/>
          <p:cNvSpPr/>
          <p:nvPr/>
        </p:nvSpPr>
        <p:spPr>
          <a:xfrm>
            <a:off x="8534400" y="2297098"/>
            <a:ext cx="731520" cy="13268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8539951" y="3232961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8556568" y="4130770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>
            <a:off x="8999310" y="4776810"/>
            <a:ext cx="3535984" cy="808088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Giảm giờ làm việc</a:t>
            </a:r>
          </a:p>
        </p:txBody>
      </p:sp>
      <p:sp>
        <p:nvSpPr>
          <p:cNvPr id="35" name="Freeform 34"/>
          <p:cNvSpPr/>
          <p:nvPr/>
        </p:nvSpPr>
        <p:spPr>
          <a:xfrm>
            <a:off x="8548158" y="5027261"/>
            <a:ext cx="207914" cy="238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>
            <a:off x="8997237" y="5732782"/>
            <a:ext cx="3535984" cy="808088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519" tIns="146536" rIns="195519" bIns="146536" numCol="1" spcCol="1814" anchor="ctr" anchorCtr="0">
            <a:noAutofit/>
          </a:bodyPr>
          <a:lstStyle/>
          <a:p>
            <a:pPr algn="ctr" defTabSz="3428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Tinh giảm nhân viên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4" y="1038481"/>
            <a:ext cx="338328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7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680"/>
    </mc:Choice>
    <mc:Fallback xmlns="">
      <p:transition advTm="4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7" grpId="0" animBg="1"/>
      <p:bldP spid="9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5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3576319" y="1533073"/>
            <a:ext cx="6502400" cy="6502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6827519" y="2183948"/>
            <a:ext cx="4226560" cy="2311400"/>
          </a:xfrm>
          <a:custGeom>
            <a:avLst/>
            <a:gdLst>
              <a:gd name="connsiteX0" fmla="*/ 0 w 4226560"/>
              <a:gd name="connsiteY0" fmla="*/ 385241 h 2311400"/>
              <a:gd name="connsiteX1" fmla="*/ 385241 w 4226560"/>
              <a:gd name="connsiteY1" fmla="*/ 0 h 2311400"/>
              <a:gd name="connsiteX2" fmla="*/ 3841319 w 4226560"/>
              <a:gd name="connsiteY2" fmla="*/ 0 h 2311400"/>
              <a:gd name="connsiteX3" fmla="*/ 4226560 w 4226560"/>
              <a:gd name="connsiteY3" fmla="*/ 385241 h 2311400"/>
              <a:gd name="connsiteX4" fmla="*/ 4226560 w 4226560"/>
              <a:gd name="connsiteY4" fmla="*/ 1926159 h 2311400"/>
              <a:gd name="connsiteX5" fmla="*/ 3841319 w 4226560"/>
              <a:gd name="connsiteY5" fmla="*/ 2311400 h 2311400"/>
              <a:gd name="connsiteX6" fmla="*/ 385241 w 4226560"/>
              <a:gd name="connsiteY6" fmla="*/ 2311400 h 2311400"/>
              <a:gd name="connsiteX7" fmla="*/ 0 w 4226560"/>
              <a:gd name="connsiteY7" fmla="*/ 1926159 h 2311400"/>
              <a:gd name="connsiteX8" fmla="*/ 0 w 4226560"/>
              <a:gd name="connsiteY8" fmla="*/ 385241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6560" h="2311400">
                <a:moveTo>
                  <a:pt x="0" y="385241"/>
                </a:moveTo>
                <a:cubicBezTo>
                  <a:pt x="0" y="172478"/>
                  <a:pt x="172478" y="0"/>
                  <a:pt x="385241" y="0"/>
                </a:cubicBezTo>
                <a:lnTo>
                  <a:pt x="3841319" y="0"/>
                </a:lnTo>
                <a:cubicBezTo>
                  <a:pt x="4054082" y="0"/>
                  <a:pt x="4226560" y="172478"/>
                  <a:pt x="4226560" y="385241"/>
                </a:cubicBezTo>
                <a:lnTo>
                  <a:pt x="4226560" y="1926159"/>
                </a:lnTo>
                <a:cubicBezTo>
                  <a:pt x="4226560" y="2138922"/>
                  <a:pt x="4054082" y="2311400"/>
                  <a:pt x="3841319" y="2311400"/>
                </a:cubicBezTo>
                <a:lnTo>
                  <a:pt x="385241" y="2311400"/>
                </a:lnTo>
                <a:cubicBezTo>
                  <a:pt x="172478" y="2311400"/>
                  <a:pt x="0" y="2138922"/>
                  <a:pt x="0" y="1926159"/>
                </a:cubicBezTo>
                <a:lnTo>
                  <a:pt x="0" y="38524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423" tIns="261423" rIns="261423" bIns="261423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1/Cân đối nội bộ các bộ phận, đơn vị trực thuộc HTX</a:t>
            </a:r>
            <a:endParaRPr lang="en-US" sz="39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827519" y="4784273"/>
            <a:ext cx="4226560" cy="2311400"/>
          </a:xfrm>
          <a:custGeom>
            <a:avLst/>
            <a:gdLst>
              <a:gd name="connsiteX0" fmla="*/ 0 w 4226560"/>
              <a:gd name="connsiteY0" fmla="*/ 385241 h 2311400"/>
              <a:gd name="connsiteX1" fmla="*/ 385241 w 4226560"/>
              <a:gd name="connsiteY1" fmla="*/ 0 h 2311400"/>
              <a:gd name="connsiteX2" fmla="*/ 3841319 w 4226560"/>
              <a:gd name="connsiteY2" fmla="*/ 0 h 2311400"/>
              <a:gd name="connsiteX3" fmla="*/ 4226560 w 4226560"/>
              <a:gd name="connsiteY3" fmla="*/ 385241 h 2311400"/>
              <a:gd name="connsiteX4" fmla="*/ 4226560 w 4226560"/>
              <a:gd name="connsiteY4" fmla="*/ 1926159 h 2311400"/>
              <a:gd name="connsiteX5" fmla="*/ 3841319 w 4226560"/>
              <a:gd name="connsiteY5" fmla="*/ 2311400 h 2311400"/>
              <a:gd name="connsiteX6" fmla="*/ 385241 w 4226560"/>
              <a:gd name="connsiteY6" fmla="*/ 2311400 h 2311400"/>
              <a:gd name="connsiteX7" fmla="*/ 0 w 4226560"/>
              <a:gd name="connsiteY7" fmla="*/ 1926159 h 2311400"/>
              <a:gd name="connsiteX8" fmla="*/ 0 w 4226560"/>
              <a:gd name="connsiteY8" fmla="*/ 385241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6560" h="2311400">
                <a:moveTo>
                  <a:pt x="0" y="385241"/>
                </a:moveTo>
                <a:cubicBezTo>
                  <a:pt x="0" y="172478"/>
                  <a:pt x="172478" y="0"/>
                  <a:pt x="385241" y="0"/>
                </a:cubicBezTo>
                <a:lnTo>
                  <a:pt x="3841319" y="0"/>
                </a:lnTo>
                <a:cubicBezTo>
                  <a:pt x="4054082" y="0"/>
                  <a:pt x="4226560" y="172478"/>
                  <a:pt x="4226560" y="385241"/>
                </a:cubicBezTo>
                <a:lnTo>
                  <a:pt x="4226560" y="1926159"/>
                </a:lnTo>
                <a:cubicBezTo>
                  <a:pt x="4226560" y="2138922"/>
                  <a:pt x="4054082" y="2311400"/>
                  <a:pt x="3841319" y="2311400"/>
                </a:cubicBezTo>
                <a:lnTo>
                  <a:pt x="385241" y="2311400"/>
                </a:lnTo>
                <a:cubicBezTo>
                  <a:pt x="172478" y="2311400"/>
                  <a:pt x="0" y="2138922"/>
                  <a:pt x="0" y="1926159"/>
                </a:cubicBezTo>
                <a:lnTo>
                  <a:pt x="0" y="385241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423" tIns="261423" rIns="261423" bIns="261423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Cân đối tổng hợp nhân lực nội bộ trong HTX</a:t>
            </a:r>
            <a:endParaRPr lang="en-US" sz="39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15690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CẤP ĐỘ ÁP DỤNG THỰC HIỆN QUY TRÌNH HOẠCH ĐỊNH NGUỒN NHÂN LỰC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8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805"/>
    </mc:Choice>
    <mc:Fallback xmlns="">
      <p:transition advTm="4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3229" y="182881"/>
            <a:ext cx="11216640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Phân tích công việc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45" y="1004254"/>
            <a:ext cx="5841077" cy="285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85800" y="2769086"/>
            <a:ext cx="5715000" cy="21775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vi-VN" sz="3400">
                <a:latin typeface="Times New Roman" pitchFamily="18" charset="0"/>
                <a:cs typeface="Times New Roman" pitchFamily="18" charset="0"/>
              </a:rPr>
              <a:t>“Phân tích công việc là quá trình thu thập các thông tin liên quan đến công việc một cách có hệ thống”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5222421"/>
            <a:ext cx="5317067" cy="2990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6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57"/>
    </mc:Choice>
    <mc:Fallback xmlns="">
      <p:transition advTm="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640082"/>
            <a:ext cx="12801600" cy="557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57600" y="6492240"/>
            <a:ext cx="7924800" cy="53200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LỢI ÍCH CỦA PHÂN TÍCH CÔNG VIỆC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48"/>
    </mc:Choice>
    <mc:Fallback xmlns="">
      <p:transition advTm="30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F106A20-073F-4A3A-9685-AA80C7D31631}"/>
  <p:tag name="ISPRING_RESOURCE_FOLDER" val="D:\CONG VIEC KHAC\HOC LIEU DIEN TU\QT NNL\MD2-Bai 4- Hoach dinh va tuyen dung NNL HTX NN\"/>
  <p:tag name="ISPRING_PRESENTATION_PATH" val="D:\CONG VIEC KHAC\HOC LIEU DIEN TU\QT NNL\MD2-Bai 4- Hoach dinh va tuyen dung NNL HTX NN.pptx"/>
  <p:tag name="ISPRING_PROJECT_VERSION" val="9"/>
  <p:tag name="ISPRING_PROJECT_FOLDER_UPDATED" val="1"/>
  <p:tag name="ISPRING_SCREEN_RECS_UPDATED" val="D:\CONG VIEC KHAC\HOC LIEU DIEN TU\QT NNL\MD2-Bai 4- Hoach dinh va tuyen dung NNL HTX NN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niVJW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p4lS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niVJW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CniVJWOHLMgGEDAACiCwAAIQAAAHVuaXZlcnNhbC9mbGFzaF9za2luX3NldHRpbmdzLnhtbI1WUW/aMBB+Lr8CsXeyUjZaKY1EW5CqsbZaWd+d5AALx45sh45/v7OJEwdCCVGl+O77fOe7z5eGakt5fwdSUcHvB6NB1LsKk0JK4HoJWc6Ihn5MFDyn94P538ViEFiEYEK+g9aUrxUaSkufIioRWU74fiHWYhiTZLuWouDpIPo2vzFPGFjoEWmzz0EyyreI+zG6fXiat+MYVfpZQzZckQSGAhNHwux6NpqNuhByCUqBSebuaTqa/rzAYSQG5qKMJ+Pb8bQTow4zt79OpB1VVFvSZDS5mYzbSVhaxDbr+kWMXORF3r0NuRRrk/sRY2KeCwwmSIpqQPjTnXkuwFFZexPkQr81/NMXah8XWgs+TATXKNohFzIjDDkr++vEKTvcgWFVVIXAzOO0A8EpKJ6kybnCkDU0q55Aep2e6xNWD2QT/1X2B9X4xSTtQMVoinkImdqM4bt5amj55t380NRQCvZmIjQmgtFzzCDSsoAwcCvjURvx+VpovO4QrQhT6PZNDvKGh3wjhXJbNG0O9Qc+KU89SGlw/g/BigweD1l6sKbdoR8fH2zf/LwqW5WYhF1p8jKrjQ73gvU+wXlGh3s3RX/lbH8CPvYYhrtCD8Q274tCX4XACb676riVdZntF2bwKC9eabCATKQQWT0saQamM2FgbSaJ4CiLkJMdXRONX5HfBhPvbeoqDI4cBw21SibUVDM4FZJNDL8mfk/s2ldZ6fNldriB5WkOi77G78z9ICNyC3IpBFODfknBWYNlsJ+3Y7gZ5zgmQD7zlehC4EKDv7NNrhUpDprvhCVak2STYSbtWYdBfeIwaC1mWMY7LTIvshjkDBtDwSmiaTOoDV1vGP7pDwqfkDbhZ5yGpze4FSe0EptnsC0GIpONE+JhYexZwTRlsAN3cz2DOeSZ44QKtdcupKlewEr7UiotF5VWXvJaCT6q6TiBf2A+ojksfMcFIWsSK3ua+ua6WVlv6U3PcvoYEfqDx66tTvwN0dlSLOyIVzhSaPGuidTldvXanpTsYMppZi85mr2wLR7DYELkZQmsyx36xO6Cm7FfbaQcvMXTTjADLBq1EaynOb+WeNmilQTwZ5c19qqJ+gv2sSAyfakAjRHb4jZcPBl+cuwYxPGZ5ToMPJNtRVV1fMf/zKNe7z9QSwMEFAACAAgAp4lSVvfzYTVnAwAA6g0AACYAAAB1bml2ZXJzYWwvaHRtbF9wdWJsaXNoaW5nX3NldHRpbmdzLnhtbO1X23ISQRB95yum1vJR1mi8pRZSFpCSMgEqrJc8pZqdgZ1ydmadC4hPfo0f5pfYswMIJsaNJeqDDxRsT/fp25nuJTn+UAgyZ9pwJVvRQfN+RJjMFOVy1opepSf3nkbEWJAUhJKsFUkVkeN2IyndRHCTj5m1qGoIwkhzVNpWlFtbHsXxYrFoclNqf6qEs4hvmpkq4lIzw6RlOi4FLPHLLktmohVCDQD8FEquzNqNBiFJQDpT1AlGOMXIJfdJgXhhCxHFQWsC2buZVk7SjhJKEz2btKI7nV73oPtwrROQurxg0pfEtFHoxfYIKOU+CBBj/pGRnPFZjtE+OYzIglObt6IHhx4FteOrKBV2yBw8SkdhCaRdwRfMAgUL4TH4s+yDNWtBENGlhIJnKZ4Qn34r6qaXLy5GvfPT/uDlZTocnqb9UQiisol3cZJ411GCASmnM7bxk4C1kOUYN9pMQRiWxNuitRr3DYTM8jnWhH0X5tQJMXZlqbRtW+1YFca2cBPeD2CSqZI7uftnMlECO1sFhSQtJowOoMAajE5kRKZYGLFsRcOSSTIGiYTiFgTPNhbGTYzltiLSyUr7ueYgCJIFGc/I2Tj65jOkkuWgDduOZX1ifB+z9hvlBCVL5Yjg7xiximBNXYG/cka2G06mWhWVVICxxAiOHuecLRg9rgq0AvyRowt0UTi0RPqXgtng4b3jH8mETZVGXAZzvCwo5ybgN28FXIIx30BhHePd8Wm/27vsD7q9t3d9gkDnILNbgiOJWFHaveDDkkhl13ZYjgycYVVTKKfVWZ3cmr/ehg2Psc+/qRs7+IYXTsDvhN8UZAt6jy3fj5fbNP6nEdR2m8O8uuj+8lbQeMU5tiRg4kGG04rL1dyrAZiBJEqKJYEMR7HxY2POlTMoCQMiQJtfjzDYI02rpxnuRvSoKdO1IO8fPHh4+Ojxk6fPjprxl0+f791otFpSIwHeXdhSnRvX1BXbE6ULzx66Zd8fpL3z5520/7qfXlymvbfpLkAV09VxncR+d1y/Svxu+n6TTP7eKhmd917XaccAc6/FhN64FtywjtbwZR2t87D7Rlt7r1YIOMtm4W7iNBO84Nj7vTHzD7Hr2hcVfiO9AiH3w65/uVTXXsT/pdp+2rzB77yyJ/G1/ykaKN/9f9ZufAVQSwMEFAACAAgAp4lSVrE8Uo68AQAAUQYAAB8AAAB1bml2ZXJzYWwvaHRtbF9za2luX3NldHRpbmdzLmpzjZRNT8MwDIbv+xVTuaIJukE3bkPbpEkckNgNcUhbr6uWxlGSFQbiv9N0HyStC0suzdunr2On8VevX40gCfoP/a/6uV4/++taA6sZtYNrX+cdemH1QPM8hVVeAM8FBA2kPH16lr9/Cco4ELVpvH+xttrxC9C+WTOuXVwSForQNKGVhPZOaB9U4E8vs2NWh4ycMsc7Y1AMEhQGhBkIVAWrmeBqXQ83wQaMJah/0DVLwDO9C8dx2kn+Oo7iKE0mLpdgIZnYP2GGg5gl20zhTqQHejG006U3ewmqOvDtOezjbOECPNdmaaBoBp7fzsN52E1KBVrDMe5kNg2n9yTMWQzcTSgajUfTP1DPeFGPP+gy17k50VEYDaORS0uWQatKCaS36dDHROXVqmYr+IEz8GGcZJhHcLYH1bJq/xgS5U5ecIBSYWYr0kYjO0mUI0tzkR242cROkrObtbZd/0bdMQYxqvR0enBjp8s0ijENvGuGjWu2IW5t0dVcLugMhrzcuhH1ieoLnBKpuEhokvq4PIvebkyz1dj1a5U3U1tQK0RedU97KqCrbgJqKdZoBWYMSzZFpVX5vP2382bw3vcPUEsDBBQAAgAIAOyhT1aHIJarTg4AAK4bAAAXAAAAdW5pdmVyc2FsL3VuaXZlcnNhbC5wbmftWWtYUunaxo4zOWO7dmNHZbLDHkvlMvMsOrVVzGNiUx5SasxTDGoi4gmpmfHK1GRMJ49ohUp0wEyBFJVqKktTQhBMRDJTVETMwAO44Fu2Z/Z37R/fj+/78/3xx1rrftd1ree53+d53ue932tdOe6P+HrDjg0QCOTrY17uSAhktTkEsor0xTrwTVxwtiX4MMAiEUch9J5dE+BgTcwRvyMQSAPJcOnsWnD8ZaJXCBYCMfpj+TLoSLh9DgLZ+c9j7kdOpEYoJNy8n2IiOi7onZ+P5jhvH7zS8uW1JxZm23Z/6xBtnXf379vMtq8O6bZYs3vPiNnfytbY7z5nc+7F7U1//3DrWlnGl4eKMzM0r1wcXXA9tCDqHdeJ1oiZ0SExbjIZ98M8TRbuptENGEAg3+Z4gfdbOVtAmPu/hpVbzKFZCzetX2yLzLd+UXmY6uQIBgEi3AyG4fsthasgEPdNK3AFrsAVuAJX4ApcgStwBa7AFfj/BYvvuuf+eWC5R+4gQaWiZ+n/8ADPcI9rr/zP553OV4WzjVSOQ6tOSITqPqj1LktDLD0ww+AslCzQukJKWFb48CzIxbAFNlEnZdse61ZmylGX5caNLkSVvf4C3iRLrtTLZ/gBrmxOSsAp+VPl0sxHGevVOLaMXxdegmurapx2NUe6Llbrtb367/tG6+tXQ96Vnz8LD60o/SRDuOkWAUZrxPOrx1unBGq2rVlAbvGdPt7ahYd+BBMIRITk3sgX7o2upj2foemWtNVfzUfNkVuqWA7mSFNvTPyi5zpIf6fPFSs3JSDma9EZZJ7r66jovCKzKNUxzr3VkETLiEncoqN6H4pCKO16bWy29lFLG9GgQ4gqGE4CzbsVUapPNUpT9+/DM/9m/viHcM3WREG7aCnpq5LVj/YXJi1uMm9uzPYyoE/u4FyM7IZ1JDpeRG82L4EWXnMOyyk2ISx97LjsRhjmGkEzZ4q0JAvtmL1+djqzjTWkobKBzJGdxEx7qXZoXhlwNkHZrp2WiXDAW6mx28ITt8ysnUt9KKJ2ZoJaPVQ964EV35d0CMa1t3q0EqVOIdPKObDzYqcA5/vt9MJaxSRWMHqvi2Bekim84Uco2Ge1PtHPbHR2DzIpxrDwYVHoFKCDLg0Py1F6CcXwGS23zIl7wtL14InzT4K1GrV0obvo6WX15NwdeQtd1jKENkCdt5bGd5VvKOU9JcSzGdpSpzlCoOw+oQnos1M7eodPbyjVpBLg6jTEGPMuoU+H5jC6a/OzTGHWPp6y5mcW28myzasHr3s1L+UUD749WjNVY5wZNR04RUt/lt7duJc6VaSetLvrkaZEc9TiareKN1I7goPgx3bL9zJmhTOmp0GZ55QAvcvww4Qtl1l9O30OHnIhSOrmI+6rZvgRMGZRnJCkzrSetLhtiWH/PdPGoJ9vWeaUCCgS4H0xId94RDG3U1Kgzj9JE9963j2YgqV2O84RrOEJREc5N0LP+OHliYsWGFG+K5PK444kT7pl3UHtC8E7hG0d+9dEQjKqsFL2qkFhVWEv7IVcScG05+5BMrm1HCrzUVyN7304htRczHuaXGMqiYdZlgeRrgdAFTFQyvNUznj1UAHlcak4XuGajpVuDdtTG8KWjEdm7ABcmDQ94h21OjOFMwrrq+eZYNiHQX8h5ZElUfFEH2FljBz3ZmNiWIZHJz5rYSGLxFlSj1KXBmY1KCXaIDRo45q+hto6KcLkstjOFlORfqNGStdJEkR1rgiMSAdPl0rc2ucnJHEZepKSwQ3Kn7vQoxIpVWi0CI3hu9rhTYRqoQ4uOQWwySelpxTKjjo3ZQNNfE//u1pNsBuIl/+0G5liF1paoII1OtaZGlRbHXjLjbUegmmorBFbs6hp7fubCG+T37So38OI9b/IVdt/dUoUxqk/NtuTYWDu+5uc8yJlznMfy/ehe4Lwu2Q6ROJjjGKTOW7XOLnlZUJHA83pRdNIXHhPpGZtSnaXV9gW1siialtE3nAdqQo+1i/Cv46Fynz1i3K5MgBkzc46f53+R0t7VzJK0XKfL4uvBxkPCuaDlINacha4Op13WvpSB3bekQn2TKpNf7WFrY+syL000XgCPVTUW7GcgvJaZd595bE4YTz+rtfExmncO1NMkA0AzZZvauZdSn6VrI0MwkMAig8Qp5AquDyLMucAAsaPk9N/6DN1wKYbZ7ELY2OvcAjruB7621zeB00whg9LF9sBDbezPZwTwuucAipSXOINp5hSu28sa3tExEzShBIh3KYYqSzL0una74XXW36/PBPdEzazPqVKk0qO4PeI3LqEynpCuy1f2jGdthMDxp65HznwfrbU+DtGtR1YyYDgVls4ixGcwD0s6DiwLXQvU5r7w4H9k3YHsOJust1DFSGQOh/Y147wJrSuDQxv1xEscSHyyKh49phxYe90U6fKCOPUocKvw4ptASa/zEZC12MP+xSQqXBNP8oed7nB9sRFsROuwYHMdLAMgzbF5o3rUt+uqrGskifZYSrK6wgmillV3nTWgM1+XIiWxPKYUW2/Do/e8aWPp9YhZkCWQCyoujlZX18rf1AHZwdqJ1HXbNONFf0YfKdgFFNN8VWGsXqMzaJiGC9Pb8gNvcf0GPGyLKbasFKj2C0m54cjRBeAt7D+gxBPEZHQSvR8358SNd1EA3OGvMSbEx2lCUbpAIuvUT7R4A2LmhXlAwkcZdvVLFMx+WTGudgmv24VbdzpN6FBsurapX18hbaM7w8FHMv3UT75KlvlgQxNKJrpChgNCh3BhezaJSQwnn/6DjlgY0PJjtc3TNiY4wbpHNYELAz+ADnwc0uBsvv6y9DyOfV924EOR74rEZ4n4Oy9648WDX+HHKP/Ua5zfdgkPu9EEcd3qbTm/K7GqM97RDe4tn9ZbJhAJR0fq8qNOARWhKNCxaumhBxy4sYe8Geu8/46MUxmoRr4kbMr7Aa9jJlDfx4PtKEErPWIOkNBhN4XH3YmoK9DbKcYRSj6h0xjnWTo0gqdPCSyiYStI+hajDTr+w5MDahDxU0K0enLtrgppQkbNp7A5k1QfQ0pDzu62v+i4r/xNT9uvU732HWAHv1q3AUz1sRHEAuWITpG9VVvg0G8vNLLUWafrrYJfSbSadbnFHh0qmofKRxOG/aD3HUP+6Q+HoEAG/4m+UpJet9eD2+9MnSGJcdtMceKzvpJXNsiN44zuIGe1HqyZklN4E19rPi3eyt4UW+d2xmSf33IfwainOas5XVxCuBP1w2etPwW4VaBjiEhmOJbzQVQzBEXwtu+5Jti415c6wQLA1VulVDiuKv6ssRP5zfD1HfiUNJQCqHSRvGJ5TVRbRDHvZcPdiSnqXkeE0aJBFRMsZPC7mAGXM7I9gqZoJBcnVp1GvllBMmUcHYyErfjQc+4rMGkX0zB+PCNbmDxArDzxtnEtITrZbHX83saDwMmgdAD6hggo4UA5kqNdda8Pe3MeJCQt9Rr/JT6OnkTvJx3lGWCDQg/I2pC6Xhz1gTPaO5ftChyFvy2cCggaRLXT2cZG1qeRMwTM9y92b5RO+pkoMqIOrLW6/lLH1hbcqqMjF/WBk+2jnXbS11aF97n4cU53wTbadJ+wv8YNd3TWEckKweD3oAMt/sRH1v91Zq2k2O6VaIQSaGAI14V3QQHK8rT24+4dJCC4Muim3KqemJvik0h5opHznA7O/5avGVShtpWRVU6KuRhaLCOopMB/5GHnCywFaWkQw0BXR1rpLkQycImcMXnDQsPjbwq+gfeALn7EJWJbkAS1xfsBFyETYiyTtVjcZ1RqeLdILQJ0XguuSoyaL1uLg1BhWpTu6/x0oT+0ANtPObnhmmrIJjUmvpVOxv5xyxTasiOz0D5mhjK4YY+hlNZAxQ9bmgiLsNfqxHuABukYwow1zGp05SxjbTz2YJFhBbN8tAuOBYipQhFSMXDeZsIUFRtr2+d7ZR0NQvTFQyREYyzNDs8wae+cHm5ONWIMnnMBPdWoYok+N0pWGjQ6qdPn3qo+oILEhurM3pHcZaWNwOW4P5UvF3y6ipzdTy63osWGai/0TMwP0v4ZkxYOBtVpWurUgM47yV6mWX8DnNW5T41kp4e/eEErHXm6TAwL4VazeSnfYGl87iRFenut4l7Y2qORneTAdCJ1bL6CXHmP0B7ilexGKdqSkf+pUuS3OG/IJVHyu5QneXfB/GrNFNtwJz48ikUAffokc3Y7tfNnm4kQECxVzf2uSGDJ6VqrwC9YG7ws45aDrMt1uJ4Z2zGO6Z75yii5gPYSUdzZNVE3czCx617zqk0rTrGzdqeT4NY7tdb8S9cfnUUqWLGkctf+rz+TOwx5kpxF8nrFdnSvXMT11U7BUizopqqy2kxVWnRf3KYyyLLYyexFhf+Q8buAc8OI6A9VvHpHwsA4d2qLoPTRf8Wdrus05tPaSXvAF9pyfvRiLGb3Garj2H/1NAIAVLuofegjN6LtHIz+6ygEYJ6qGnbhXaiAKsaP9d2Yah+t93GtLnjnCfyzfh+BrdWaiTEgr6bn3EfLb7/0/7HoQylBIB9ot75JEgzgOz4U3Y/P1aY9Kpk72nspDyY8nPkBLFC2ccMe7oOktpP/6hrrNdUanqFDE7vUKU9Dp5wAVnjUgx9wEgwuz9fIsgIGkoduaol5cPTZj/EV/C0wRCIp/7qpbcJTItfs0dw0YqWjMkar2bVTpd6a2r7laZblKFqZJDeEDiRERJMtjoOuRg56XbW5L7f68VPFKh+SRcaodx9D82XCXB4ZY2XeUn6LzLbsUr7QmHFOBSenjx/94qWRro6dGYj5I32LR+VqsqS0WKOM9d4f4qKENVxHeXTSUk1EAjk9LX/26+pl8MzeuvkOONkw4N9oBnIMQ9/d/rRMz//F1BLAQIAABQAAgAIAPNWyUzWo37aRwMAAOEJAAAUAAAAAAAAAAEAAAAAAAAAAAB1bml2ZXJzYWwvcGxheWVyLnhtbFBLAQIAABQAAgAIAKeJUlZ/ZO2n+gQAAGITAAAdAAAAAAAAAAEAAAAAAHkDAAB1bml2ZXJzYWwvY29tbW9uX21lc3NhZ2VzLmxuZ1BLAQIAABQAAgAIAKeJUlYVHmAbowAAAH8BAAAuAAAAAAAAAAEAAAAAAK4IAAB1bml2ZXJzYWwvcGxheWJhY2tfYW5kX25hdmlnYXRpb25fc2V0dGluZ3MueG1sUEsBAgAAFAACAAgAp4lSVpilowKBAwAAWQ4AACcAAAAAAAAAAQAAAAAAnQkAAHVuaXZlcnNhbC9mbGFzaF9wdWJsaXNoaW5nX3NldHRpbmdzLnhtbFBLAQIAABQAAgAIAKeJUlY4csyAYQMAAKILAAAhAAAAAAAAAAEAAAAAAGMNAAB1bml2ZXJzYWwvZmxhc2hfc2tpbl9zZXR0aW5ncy54bWxQSwECAAAUAAIACACniVJW9/NhNWcDAADqDQAAJgAAAAAAAAABAAAAAAADEQAAdW5pdmVyc2FsL2h0bWxfcHVibGlzaGluZ19zZXR0aW5ncy54bWxQSwECAAAUAAIACACniVJWsTxSjrwBAABRBgAAHwAAAAAAAAABAAAAAACuFAAAdW5pdmVyc2FsL2h0bWxfc2tpbl9zZXR0aW5ncy5qc1BLAQIAABQAAgAIAOyhT1aHIJarTg4AAK4bAAAXAAAAAAAAAAAAAAAAAKcWAAB1bml2ZXJzYWwvdW5pdmVyc2FsLnBuZ1BLBQYAAAAACAAIAHMCAAAqJQAAAAA="/>
  <p:tag name="ISPRING_PRESENTATION_TITLE" val="MD2-Bai 4- Hoach dinh va tuyen dung NNL HTX NN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7410E3FC-0166-40D7-8331-45C64514CF5B}&quot; pptId=&quot;256&quot;/&gt;&#10;    &lt;slide id=&quot;{212D3570-7457-49AB-9DC6-DBAA789DFA9F}&quot; pptId=&quot;258&quot;/&gt;&#10;    &lt;slide id=&quot;{92C11411-B61B-44C1-B228-E54C4F0E1EA4}&quot; pptId=&quot;260&quot;/&gt;&#10;    &lt;slide id=&quot;{62FCFBAB-6710-4583-99E1-03E9C1DE773B}&quot; pptId=&quot;287&quot;/&gt;&#10;    &lt;slide id=&quot;{5DE7E540-7802-4428-9ED9-6B02BAE0080D}&quot; pptId=&quot;290&quot;/&gt;&#10;    &lt;slide id=&quot;{0888D743-3692-4006-952F-D1681D474A30}&quot; pptId=&quot;271&quot;/&gt;&#10;    &lt;slide id=&quot;{C33BCF57-5410-41B8-A67A-30E25E5DAE58}&quot; pptId=&quot;292&quot;/&gt;&#10;    &lt;slide id=&quot;{5F282634-27B4-4D25-8E64-C4329C969C69}&quot; pptId=&quot;272&quot;/&gt;&#10;    &lt;slide id=&quot;{C8378AC7-2B66-4306-9FE7-652FA83594BC}&quot; pptId=&quot;296&quot;/&gt;&#10;    &lt;slide id=&quot;{9B6CD772-909E-4E41-9873-DC90ED568494}&quot; pptId=&quot;300&quot;/&gt;&#10;    &lt;slide id=&quot;{05D57E3C-E17A-4F28-BC32-F22C63EE5623}&quot; pptId=&quot;294&quot;/&gt;&#10;    &lt;slide id=&quot;{779C99F3-2A55-438D-914D-F9712B602570}&quot; pptId=&quot;288&quot;/&gt;&#10;    &lt;slide id=&quot;{1FD8BD73-BFFA-43AD-B49C-4B4D868B5B56}&quot; pptId=&quot;277&quot;/&gt;&#10;    &lt;slide id=&quot;{3D179F49-E3E6-4088-9C91-E41CB9AB0B00}&quot; pptId=&quot;279&quot;/&gt;&#10;    &lt;slide id=&quot;{AD50E33E-4A4A-41CF-9B1B-0B1F009ACBEB}&quot; pptId=&quot;278&quot;/&gt;&#10;    &lt;slide id=&quot;{20E60C90-26CA-47AE-A995-48E32C461657}&quot; pptId=&quot;280&quot;/&gt;&#10;    &lt;slide id=&quot;{7831D949-758A-4D4D-A513-7442C5899F3F}&quot; pptId=&quot;293&quot;/&gt;&#10;    &lt;slide id=&quot;{C56987EF-A88F-4E75-B93F-2C904C780EA7}&quot; pptId=&quot;297&quot;/&gt;&#10;    &lt;slide id=&quot;{78F66D46-93EA-4941-A8E4-D2BFFF0369BB}&quot; pptId=&quot;298&quot;/&gt;&#10;    &lt;slide id=&quot;{0DC471D9-1EE5-4619-B038-2093834E6AE2}&quot; pptId=&quot;299&quot;/&gt;&#10;    &lt;slide id=&quot;{D918DDEE-7C4D-4D6C-9F8C-6FC90FA7683E}&quot; pptId=&quot;286&quot;/&gt;&#10;  &lt;/slides&gt;&#10;&#10;  &lt;narration&gt;&#10;    &lt;audioTracks&gt;&#10;      &lt;audioTrack muted=&quot;false&quot; name=&quot;Slide 1&quot; resource=&quot;61966576&quot; slideId=&quot;{7410E3FC-0166-40D7-8331-45C64514CF5B}&quot; startTime=&quot;0&quot; stepIndex=&quot;0&quot; volume=&quot;1&quot;&gt;&#10;        &lt;audio channels=&quot;1&quot; format=&quot;s16&quot; sampleRate=&quot;22050&quot;/&gt;&#10;      &lt;/audioTrack&gt;&#10;      &lt;audioTrack muted=&quot;false&quot; name=&quot;Slide 2&quot; resource=&quot;9c8942be&quot; slideId=&quot;{212D3570-7457-49AB-9DC6-DBAA789DFA9F}&quot; startTime=&quot;0&quot; stepIndex=&quot;0&quot; volume=&quot;1&quot;&gt;&#10;        &lt;audio channels=&quot;1&quot; format=&quot;s16&quot; sampleRate=&quot;22050&quot;/&gt;&#10;      &lt;/audioTrack&gt;&#10;      &lt;audioTrack muted=&quot;false&quot; name=&quot;Slide 3&quot; resource=&quot;d924eb1e&quot; slideId=&quot;{92C11411-B61B-44C1-B228-E54C4F0E1EA4}&quot; startTime=&quot;0&quot; stepIndex=&quot;0&quot; volume=&quot;1&quot;&gt;&#10;        &lt;audio channels=&quot;1&quot; format=&quot;s16&quot; sampleRate=&quot;22050&quot;/&gt;&#10;      &lt;/audioTrack&gt;&#10;      &lt;audioTrack muted=&quot;false&quot; name=&quot;Slide 4&quot; resource=&quot;38cd0af2&quot; slideId=&quot;{62FCFBAB-6710-4583-99E1-03E9C1DE773B}&quot; startTime=&quot;0&quot; stepIndex=&quot;0&quot; volume=&quot;1&quot;&gt;&#10;        &lt;audio channels=&quot;1&quot; format=&quot;s16&quot; sampleRate=&quot;22050&quot;/&gt;&#10;      &lt;/audioTrack&gt;&#10;      &lt;audioTrack muted=&quot;false&quot; name=&quot;Slide 5&quot; resource=&quot;334e9247&quot; slideId=&quot;{5DE7E540-7802-4428-9ED9-6B02BAE0080D}&quot; startTime=&quot;0&quot; stepIndex=&quot;0&quot; volume=&quot;1&quot;&gt;&#10;        &lt;audio channels=&quot;1&quot; format=&quot;s16&quot; sampleRate=&quot;22050&quot;/&gt;&#10;      &lt;/audioTrack&gt;&#10;      &lt;audioTrack muted=&quot;false&quot; name=&quot;Slide 6&quot; resource=&quot;e4596b7c&quot; slideId=&quot;{0888D743-3692-4006-952F-D1681D474A30}&quot; startTime=&quot;0&quot; stepIndex=&quot;0&quot; volume=&quot;1&quot;&gt;&#10;        &lt;audio channels=&quot;1&quot; format=&quot;s16&quot; sampleRate=&quot;22050&quot;/&gt;&#10;      &lt;/audioTrack&gt;&#10;      &lt;audioTrack muted=&quot;false&quot; name=&quot;Slide 7&quot; resource=&quot;d59f6a69&quot; slideId=&quot;{C33BCF57-5410-41B8-A67A-30E25E5DAE58}&quot; startTime=&quot;0&quot; stepIndex=&quot;0&quot; volume=&quot;1&quot;&gt;&#10;        &lt;audio channels=&quot;1&quot; format=&quot;s16&quot; sampleRate=&quot;22050&quot;/&gt;&#10;      &lt;/audioTrack&gt;&#10;      &lt;audioTrack muted=&quot;false&quot; name=&quot;Slide 9&quot; resource=&quot;5690e4a1&quot; slideId=&quot;{C8378AC7-2B66-4306-9FE7-652FA83594BC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3&quot; resource=&quot;27708cd3&quot; slideId=&quot;{1FD8BD73-BFFA-43AD-B49C-4B4D868B5B56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4&quot; resource=&quot;6f3edd40&quot; slideId=&quot;{3D179F49-E3E6-4088-9C91-E41CB9AB0B00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5&quot; resource=&quot;6c92c87a&quot; slideId=&quot;{AD50E33E-4A4A-41CF-9B1B-0B1F009ACBEB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6&quot; resource=&quot;ea6da9a4&quot; slideId=&quot;{20E60C90-26CA-47AE-A995-48E32C461657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8&quot; resource=&quot;46ea7f48&quot; slideId=&quot;{C56987EF-A88F-4E75-B93F-2C904C780EA7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9&quot; resource=&quot;48c2594e&quot; slideId=&quot;{78F66D46-93EA-4941-A8E4-D2BFFF0369BB}&quot; startTime=&quot;0&quot; stepIndex=&quot;0&quot; volume=&quot;1&quot;&gt;&#10;        &lt;audio channels=&quot;1&quot; format=&quot;s16&quot; sampleRate=&quot;22050&quot;/&gt;&#10;      &lt;/audioTrack&gt;&#10;      &lt;audioTrack muted=&quot;false&quot; name=&quot;Nhaccuoi trang1&quot; resource=&quot;940a4cd3&quot; slideId=&quot;{0DC471D9-1EE5-4619-B038-2093834E6AE2}&quot; startTime=&quot;0&quot; stepIndex=&quot;0&quot; volume=&quot;1&quot;&gt;&#10;        &lt;audio channels=&quot;2&quot; format=&quot;s16p&quot; sampleRate=&quot;44100&quot;/&gt;&#10;      &lt;/audioTrack&gt;&#10;      &lt;audioTrack muted=&quot;false&quot; name=&quot;Nhaccuoi trang&quot; resource=&quot;47fd120b&quot; slideId=&quot;{D918DDEE-7C4D-4D6C-9F8C-6FC90FA7683E}&quot; startTime=&quot;0&quot; stepIndex=&quot;0&quot; volume=&quot;1&quot;&gt;&#10;        &lt;audio channels=&quot;2&quot; format=&quot;s16p&quot; sampleRate=&quot;44100&quot;/&gt;&#10;      &lt;/audioTrack&gt;&#10;      &lt;audioTrack muted=&quot;false&quot; name=&quot;Slide 10&quot; resource=&quot;91b35e9e&quot; slideId=&quot;{9B6CD772-909E-4E41-9873-DC90ED568494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1&quot; resource=&quot;70c97281&quot; slideId=&quot;{05D57E3C-E17A-4F28-BC32-F22C63EE5623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7&quot; resource=&quot;f0177564&quot; slideId=&quot;{7831D949-758A-4D4D-A513-7442C5899F3F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2&quot; resource=&quot;5136a2f4&quot; slideId=&quot;{779C99F3-2A55-438D-914D-F9712B602570}&quot; startTime=&quot;0&quot; stepIndex=&quot;0&quot; volume=&quot;1&quot;&gt;&#10;        &lt;audio channels=&quot;1&quot; format=&quot;s16&quot; sampleRate=&quot;22050&quot;/&gt;&#10;      &lt;/audioTrack&gt;&#10;      &lt;audioTrack muted=&quot;false&quot; name=&quot;Slide 8&quot; resource=&quot;dc810b23&quot; slideId=&quot;{5F282634-27B4-4D25-8E64-C4329C969C69}&quot; startTime=&quot;0&quot; stepIndex=&quot;0&quot; volume=&quot;1&quot;&gt;&#10;        &lt;audio channels=&quot;1&quot; format=&quot;s16&quot; sampleRate=&quot;22050&quot;/&gt;&#10;      &lt;/audioTrack&gt;&#10;    &lt;/audioTracks&gt;&#10;    &lt;videoTracks/&gt;&#10;  &lt;/narration&gt;&#10;&#10;&lt;/presentation2&gt;&#10;"/>
  <p:tag name="ISPRING_LMS_API_VERSION" val="SCORM 1.2"/>
  <p:tag name="ISPRING_ULTRA_SCORM_COURSE_ID" val="84E179F0-ECBE-42E7-B54F-FBF4B8F18BE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50.000000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ợi ích của phân tích công việc"/>
  <p:tag name="ISPRING_SLIDE_INDENT_LEVEL" val="1"/>
  <p:tag name="GENSWF_ADVANCE_TIME" val="30.948"/>
  <p:tag name="TIMING" val="|7.156"/>
  <p:tag name="ISPRING_SLIDE_ID_2" val="{C8378AC7-2B66-4306-9FE7-652FA83594B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quả của phân tích công việc"/>
  <p:tag name="ISPRING_SLIDE_INDENT_LEVEL" val="1"/>
  <p:tag name="TIMING" val="|1.457|1.325|1.718"/>
  <p:tag name="ISPRING_SLIDE_ID_2" val="{9B6CD772-909E-4E41-9873-DC90ED568494}"/>
  <p:tag name="GENSWF_ADVANCE_TIME" val="6.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181|18.795"/>
  <p:tag name="GENSWF_SLIDE_TITLE" val="Các vị trí việc làm cần phân tích trong HTX nông nghiệp"/>
  <p:tag name="ISPRING_SLIDE_INDENT_LEVEL" val="1"/>
  <p:tag name="ISPRING_SLIDE_ID_2" val="{05D57E3C-E17A-4F28-BC32-F22C63EE5623}"/>
  <p:tag name="GENSWF_ADVANCE_TIME" val="52.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7.97"/>
  <p:tag name="ISPRING_SLIDE_INDENT_LEVEL" val="1"/>
  <p:tag name="TIMING" val="|3.438|10.162|8.851|3.004|10.888"/>
  <p:tag name="ISPRING_SLIDE_ID_2" val="{779C99F3-2A55-438D-914D-F9712B60257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GENSWF_ADVANCE_TIME" val="10"/>
  <p:tag name="ISPRING_SLIDE_ID_2" val="{1FD8BD73-BFFA-43AD-B49C-4B4D868B5B5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4.769|3.113|3.542|3.347"/>
  <p:tag name="ISPRING_SLIDE_INDENT_LEVEL" val="1"/>
  <p:tag name="GENSWF_ADVANCE_TIME" val="34.848"/>
  <p:tag name="ISPRING_SLIDE_ID_2" val="{3D179F49-E3E6-4088-9C91-E41CB9AB0B0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GENSWF_ADVANCE_TIME" val="10"/>
  <p:tag name="ISPRING_SLIDE_ID_2" val="{AD50E33E-4A4A-41CF-9B1B-0B1F009ACBE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55|10.371"/>
  <p:tag name="ISPRING_SLIDE_INDENT_LEVEL" val="0"/>
  <p:tag name="GENSWF_ADVANCE_TIME" val="28.072"/>
  <p:tag name="ISPRING_SLIDE_ID_2" val="{20E60C90-26CA-47AE-A995-48E32C46165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TIMING" val="|3.887|2.746|3.596|2.812"/>
  <p:tag name="ISPRING_SLIDE_ID_2" val="{7831D949-758A-4D4D-A513-7442C5899F3F}"/>
  <p:tag name="GENSWF_ADVANCE_TIME" val="62.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858|18.896|37.168|24.803|14.791|43.534|10.579"/>
  <p:tag name="ISPRING_SLIDE_INDENT_LEVEL" val="1"/>
  <p:tag name="GENSWF_ADVANCE_TIME" val="176.809"/>
  <p:tag name="ISPRING_SLIDE_ID_2" val="{C56987EF-A88F-4E75-B93F-2C904C780EA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10"/>
  <p:tag name="ISPRING_SLIDE_ID_2" val="{7410E3FC-0166-40D7-8331-45C64514CF5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ập kiểm tra"/>
  <p:tag name="ISPRING_SLIDE_INDENT_LEVEL" val="0"/>
  <p:tag name="GENSWF_ADVANCE_TIME" val="5.907"/>
  <p:tag name="ISPRING_SLIDE_ID_2" val="{78F66D46-93EA-4941-A8E4-D2BFFF0369BB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CONG VIEC KHAC\HOC LIEU DIEN TU\QT NNL\MD2-Bai 4- Hoach dinh va tuyen dung NNL HTX NN\quiz\quiz1.quiz"/>
  <p:tag name="ISPRING_QUIZ_RELATIVE_PATH" val="MD2-Bai 4- Hoach dinh va tuyen dung NNL HTX NN\quiz\quiz1.quiz"/>
  <p:tag name="ISPRING_CUSTOM_TIMING_USED" val="1"/>
  <p:tag name="ISPRING_SLIDE_INDENT_LEVEL" val="1"/>
  <p:tag name="GENSWF_ADVANCE_TIME" val="285.062"/>
  <p:tag name="ISPRING_SLIDE_ID_2" val="{0DC471D9-1EE5-4619-B038-2093834E6AE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"/>
  <p:tag name="ISPRING_SLIDE_INDENT_LEVEL" val="0"/>
  <p:tag name="GENSWF_ADVANCE_TIME" val="5"/>
  <p:tag name="ISPRING_SLIDE_ID_2" val="{D918DDEE-7C4D-4D6C-9F8C-6FC90FA7683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61|4.955|4.827|4.63"/>
  <p:tag name="ISPRING_CUSTOM_TIMING_USED" val="1"/>
  <p:tag name="GENSWF_SLIDE_TITLE" val="Mục tiêu bài học"/>
  <p:tag name="ISPRING_SLIDE_INDENT_LEVEL" val="0"/>
  <p:tag name="GENSWF_ADVANCE_TIME" val="22.889"/>
  <p:tag name="ISPRING_SLIDE_ID_2" val="{212D3570-7457-49AB-9DC6-DBAA789DFA9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112|3.039|2.451"/>
  <p:tag name="GENSWF_SLIDE_TITLE" val="Nội dung bài học"/>
  <p:tag name="ISPRING_SLIDE_INDENT_LEVEL" val="0"/>
  <p:tag name="GENSWF_ADVANCE_TIME" val="12.057"/>
  <p:tag name="ISPRING_SLIDE_ID_2" val="{92C11411-B61B-44C1-B228-E54C4F0E1EA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395|4.635|4.179|2.839|3.183"/>
  <p:tag name="GENSWF_SLIDE_TITLE" val="1. Hoạch định nguồn nhân lực"/>
  <p:tag name="ISPRING_SLIDE_INDENT_LEVEL" val="0"/>
  <p:tag name="GENSWF_ADVANCE_TIME" val="28.295"/>
  <p:tag name="ISPRING_SLIDE_ID_2" val="{62FCFBAB-6710-4583-99E1-03E9C1DE773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938|11.975|10.567|8.518|12.77"/>
  <p:tag name="GENSWF_SLIDE_TITLE" val="Phương pháp cân đối cung cầu nhân lực"/>
  <p:tag name="ISPRING_SLIDE_INDENT_LEVEL" val="1"/>
  <p:tag name="GENSWF_ADVANCE_TIME" val="49.534"/>
  <p:tag name="ISPRING_SLIDE_ID_2" val="{5DE7E540-7802-4428-9ED9-6B02BAE0080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7.68"/>
  <p:tag name="TIMING" val="|3.235|5.025|2.495|3.79|3.158|2.554|2.946|1.998|1.928|2.546"/>
  <p:tag name="GENSWF_SLIDE_TITLE" val="Giải pháp cân đối cung cầu nhân lực"/>
  <p:tag name="ISPRING_SLIDE_INDENT_LEVEL" val="1"/>
  <p:tag name="ISPRING_SLIDE_ID_2" val="{0888D743-3692-4006-952F-D1681D474A3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637|25.432"/>
  <p:tag name="GENSWF_SLIDE_TITLE" val="Các cấp độ thực hiện quy trình hoạch định nhân lực"/>
  <p:tag name="ISPRING_SLIDE_INDENT_LEVEL" val="1"/>
  <p:tag name="GENSWF_ADVANCE_TIME" val="45.805"/>
  <p:tag name="ISPRING_SLIDE_ID_2" val="{C33BCF57-5410-41B8-A67A-30E25E5DAE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2. Phân tích công việc"/>
  <p:tag name="ISPRING_SLIDE_INDENT_LEVEL" val="0"/>
  <p:tag name="ISPRING_SLIDE_ID_2" val="{5F282634-27B4-4D25-8E64-C4329C969C69}"/>
  <p:tag name="GENSWF_ADVANCE_TIME" val="8.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1297</Words>
  <Application>Microsoft Office PowerPoint</Application>
  <PresentationFormat>Custom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BẢN MÔ TẢ CÔNG VIỆC</vt:lpstr>
      <vt:lpstr>Ví dụ: Bản mô tả công việc - Thư ký bộ phận sản xuất</vt:lpstr>
      <vt:lpstr>NỘI DUNG BẢN TIÊU CHUẨN CÔNG VIỆC</vt:lpstr>
      <vt:lpstr>Ví dụ: Bản tiêu chuẩn công việc - Thư ký bộ phận sản xuất</vt:lpstr>
      <vt:lpstr>3. Tuyển dụng nhân lực HTX nông nghiệp</vt:lpstr>
      <vt:lpstr>Một số lưu ý trong hoạt động tuyển dụng của HTX nông nghiệp hiện nay</vt:lpstr>
      <vt:lpstr>Quy trình tuyển dụng, thuê mướn nhân công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MD2-Bai 4- Hoach dinh va tuyen dung NNL HTX NN</dc:title>
  <dc:creator>HP</dc:creator>
  <cp:lastModifiedBy>HP</cp:lastModifiedBy>
  <cp:revision>134</cp:revision>
  <dcterms:created xsi:type="dcterms:W3CDTF">2022-11-28T02:44:47Z</dcterms:created>
  <dcterms:modified xsi:type="dcterms:W3CDTF">2023-02-20T01:36:37Z</dcterms:modified>
</cp:coreProperties>
</file>