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60" r:id="rId4"/>
    <p:sldId id="282" r:id="rId5"/>
    <p:sldId id="283" r:id="rId6"/>
    <p:sldId id="287" r:id="rId7"/>
    <p:sldId id="288" r:id="rId8"/>
    <p:sldId id="289" r:id="rId9"/>
    <p:sldId id="290" r:id="rId10"/>
    <p:sldId id="291" r:id="rId11"/>
    <p:sldId id="292" r:id="rId12"/>
    <p:sldId id="285" r:id="rId13"/>
    <p:sldId id="294" r:id="rId14"/>
    <p:sldId id="293" r:id="rId15"/>
    <p:sldId id="286" r:id="rId16"/>
  </p:sldIdLst>
  <p:sldSz cx="14630400" cy="8229600"/>
  <p:notesSz cx="9144000" cy="6858000"/>
  <p:custDataLst>
    <p:tags r:id="rId18"/>
  </p:custDataLst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708" y="66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9DF218-628D-42DF-A520-217947909B73}" type="datetimeFigureOut">
              <a:rPr lang="en-US" smtClean="0"/>
              <a:t>28/02/2023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A814B2-6526-41EF-BEB1-46B99C763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921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814B2-6526-41EF-BEB1-46B99C7635A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0993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814B2-6526-41EF-BEB1-46B99C7635A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2936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814B2-6526-41EF-BEB1-46B99C7635A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4055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814B2-6526-41EF-BEB1-46B99C7635A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0034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814B2-6526-41EF-BEB1-46B99C7635A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2035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814B2-6526-41EF-BEB1-46B99C7635A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8254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814B2-6526-41EF-BEB1-46B99C7635A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61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814B2-6526-41EF-BEB1-46B99C7635A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249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814B2-6526-41EF-BEB1-46B99C7635A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55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814B2-6526-41EF-BEB1-46B99C7635A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236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814B2-6526-41EF-BEB1-46B99C7635A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593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814B2-6526-41EF-BEB1-46B99C7635A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457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814B2-6526-41EF-BEB1-46B99C7635A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1873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814B2-6526-41EF-BEB1-46B99C7635A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4674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814B2-6526-41EF-BEB1-46B99C7635A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243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31F-175F-4078-B609-2E12F7300274}" type="datetimeFigureOut">
              <a:rPr lang="en-US" smtClean="0"/>
              <a:t>28/02/2023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2CC1B-F451-44FE-A2D8-C4C92B3F6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979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31F-175F-4078-B609-2E12F7300274}" type="datetimeFigureOut">
              <a:rPr lang="en-US" smtClean="0"/>
              <a:t>28/02/2023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2CC1B-F451-44FE-A2D8-C4C92B3F6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362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31F-175F-4078-B609-2E12F7300274}" type="datetimeFigureOut">
              <a:rPr lang="en-US" smtClean="0"/>
              <a:t>28/02/2023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2CC1B-F451-44FE-A2D8-C4C92B3F6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634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31F-175F-4078-B609-2E12F7300274}" type="datetimeFigureOut">
              <a:rPr lang="en-US" smtClean="0"/>
              <a:t>28/02/2023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2CC1B-F451-44FE-A2D8-C4C92B3F6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815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31F-175F-4078-B609-2E12F7300274}" type="datetimeFigureOut">
              <a:rPr lang="en-US" smtClean="0"/>
              <a:t>28/02/2023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2CC1B-F451-44FE-A2D8-C4C92B3F6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286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31F-175F-4078-B609-2E12F7300274}" type="datetimeFigureOut">
              <a:rPr lang="en-US" smtClean="0"/>
              <a:t>28/02/2023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2CC1B-F451-44FE-A2D8-C4C92B3F6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686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31F-175F-4078-B609-2E12F7300274}" type="datetimeFigureOut">
              <a:rPr lang="en-US" smtClean="0"/>
              <a:t>28/02/2023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2CC1B-F451-44FE-A2D8-C4C92B3F6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911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31F-175F-4078-B609-2E12F7300274}" type="datetimeFigureOut">
              <a:rPr lang="en-US" smtClean="0"/>
              <a:t>28/02/2023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2CC1B-F451-44FE-A2D8-C4C92B3F6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67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31F-175F-4078-B609-2E12F7300274}" type="datetimeFigureOut">
              <a:rPr lang="en-US" smtClean="0"/>
              <a:t>28/02/2023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2CC1B-F451-44FE-A2D8-C4C92B3F6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064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31F-175F-4078-B609-2E12F7300274}" type="datetimeFigureOut">
              <a:rPr lang="en-US" smtClean="0"/>
              <a:t>28/02/2023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2CC1B-F451-44FE-A2D8-C4C92B3F6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410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31F-175F-4078-B609-2E12F7300274}" type="datetimeFigureOut">
              <a:rPr lang="en-US" smtClean="0"/>
              <a:t>28/02/2023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2CC1B-F451-44FE-A2D8-C4C92B3F6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725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D431F-175F-4078-B609-2E12F7300274}" type="datetimeFigureOut">
              <a:rPr lang="en-US" smtClean="0"/>
              <a:t>28/02/2023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2CC1B-F451-44FE-A2D8-C4C92B3F6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91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12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CONG VIEC KHAC\HOC LIEU DIEN TU\quản trị nguồn nhân lực 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22" y="0"/>
            <a:ext cx="14739768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8" y="6093170"/>
            <a:ext cx="9753600" cy="2140140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900" b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Nghề đào tạo</a:t>
            </a:r>
            <a:r>
              <a:rPr lang="en-US" sz="290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GIÁM ĐỐC HTX NÔNG NGHIỆP</a:t>
            </a:r>
          </a:p>
          <a:p>
            <a:pPr>
              <a:lnSpc>
                <a:spcPct val="150000"/>
              </a:lnSpc>
            </a:pPr>
            <a:r>
              <a:rPr lang="en-US" sz="2900" b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Trình độ</a:t>
            </a:r>
            <a:r>
              <a:rPr lang="en-US" sz="290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SƠ CẤP 1</a:t>
            </a:r>
          </a:p>
          <a:p>
            <a:pPr>
              <a:lnSpc>
                <a:spcPct val="150000"/>
              </a:lnSpc>
            </a:pPr>
            <a:r>
              <a:rPr lang="en-US" sz="2900" b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Mô đun 2</a:t>
            </a:r>
            <a:r>
              <a:rPr lang="en-US" sz="290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QUẢN TRỊ HTX NÔNG NGHIỆP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152688" y="3200400"/>
            <a:ext cx="658368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-3710"/>
            <a:ext cx="2133600" cy="18159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1600" y="342900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</a:t>
            </a:r>
            <a:r>
              <a:rPr lang="en-US" sz="28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 </a:t>
            </a:r>
            <a:r>
              <a:rPr lang="en-US" sz="28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 quản trị nhân lực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784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427"/>
    </mc:Choice>
    <mc:Fallback xmlns="">
      <p:transition advTm="74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CONG VIEC KHAC\HOC LIEU DIEN TU\trang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530" y="297"/>
            <a:ext cx="14700605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 8"/>
          <p:cNvSpPr/>
          <p:nvPr/>
        </p:nvSpPr>
        <p:spPr>
          <a:xfrm>
            <a:off x="2645227" y="212271"/>
            <a:ext cx="2091237" cy="766517"/>
          </a:xfrm>
          <a:custGeom>
            <a:avLst/>
            <a:gdLst>
              <a:gd name="connsiteX0" fmla="*/ 0 w 982712"/>
              <a:gd name="connsiteY0" fmla="*/ 0 h 687898"/>
              <a:gd name="connsiteX1" fmla="*/ 638763 w 982712"/>
              <a:gd name="connsiteY1" fmla="*/ 0 h 687898"/>
              <a:gd name="connsiteX2" fmla="*/ 982712 w 982712"/>
              <a:gd name="connsiteY2" fmla="*/ 343949 h 687898"/>
              <a:gd name="connsiteX3" fmla="*/ 638763 w 982712"/>
              <a:gd name="connsiteY3" fmla="*/ 687898 h 687898"/>
              <a:gd name="connsiteX4" fmla="*/ 0 w 982712"/>
              <a:gd name="connsiteY4" fmla="*/ 687898 h 687898"/>
              <a:gd name="connsiteX5" fmla="*/ 343949 w 982712"/>
              <a:gd name="connsiteY5" fmla="*/ 343949 h 687898"/>
              <a:gd name="connsiteX6" fmla="*/ 0 w 982712"/>
              <a:gd name="connsiteY6" fmla="*/ 0 h 687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2712" h="687898">
                <a:moveTo>
                  <a:pt x="982711" y="0"/>
                </a:moveTo>
                <a:lnTo>
                  <a:pt x="982711" y="447134"/>
                </a:lnTo>
                <a:lnTo>
                  <a:pt x="491356" y="687898"/>
                </a:lnTo>
                <a:lnTo>
                  <a:pt x="1" y="447134"/>
                </a:lnTo>
                <a:lnTo>
                  <a:pt x="1" y="0"/>
                </a:lnTo>
                <a:lnTo>
                  <a:pt x="491356" y="240764"/>
                </a:lnTo>
                <a:lnTo>
                  <a:pt x="982711" y="0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spcFirstLastPara="0" vert="horz" wrap="square" lIns="16328" tIns="507660" rIns="16328" bIns="507659" numCol="1" spcCol="1814" anchor="ctr" anchorCtr="0">
            <a:noAutofit/>
          </a:bodyPr>
          <a:lstStyle/>
          <a:p>
            <a:pPr algn="ctr" defTabSz="11429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9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Bước 5</a:t>
            </a:r>
            <a:endParaRPr lang="en-US" sz="29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4736460" y="228602"/>
            <a:ext cx="8750940" cy="766516"/>
          </a:xfrm>
          <a:custGeom>
            <a:avLst/>
            <a:gdLst>
              <a:gd name="connsiteX0" fmla="*/ 106462 w 638762"/>
              <a:gd name="connsiteY0" fmla="*/ 0 h 8379901"/>
              <a:gd name="connsiteX1" fmla="*/ 532300 w 638762"/>
              <a:gd name="connsiteY1" fmla="*/ 0 h 8379901"/>
              <a:gd name="connsiteX2" fmla="*/ 638762 w 638762"/>
              <a:gd name="connsiteY2" fmla="*/ 106462 h 8379901"/>
              <a:gd name="connsiteX3" fmla="*/ 638762 w 638762"/>
              <a:gd name="connsiteY3" fmla="*/ 8379901 h 8379901"/>
              <a:gd name="connsiteX4" fmla="*/ 638762 w 638762"/>
              <a:gd name="connsiteY4" fmla="*/ 8379901 h 8379901"/>
              <a:gd name="connsiteX5" fmla="*/ 0 w 638762"/>
              <a:gd name="connsiteY5" fmla="*/ 8379901 h 8379901"/>
              <a:gd name="connsiteX6" fmla="*/ 0 w 638762"/>
              <a:gd name="connsiteY6" fmla="*/ 8379901 h 8379901"/>
              <a:gd name="connsiteX7" fmla="*/ 0 w 638762"/>
              <a:gd name="connsiteY7" fmla="*/ 106462 h 8379901"/>
              <a:gd name="connsiteX8" fmla="*/ 106462 w 638762"/>
              <a:gd name="connsiteY8" fmla="*/ 0 h 8379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8762" h="8379901">
                <a:moveTo>
                  <a:pt x="638762" y="1396676"/>
                </a:moveTo>
                <a:lnTo>
                  <a:pt x="638762" y="6983225"/>
                </a:lnTo>
                <a:cubicBezTo>
                  <a:pt x="638762" y="7754580"/>
                  <a:pt x="635129" y="8379894"/>
                  <a:pt x="630647" y="8379894"/>
                </a:cubicBezTo>
                <a:lnTo>
                  <a:pt x="0" y="8379894"/>
                </a:lnTo>
                <a:lnTo>
                  <a:pt x="0" y="8379894"/>
                </a:lnTo>
                <a:lnTo>
                  <a:pt x="0" y="7"/>
                </a:lnTo>
                <a:lnTo>
                  <a:pt x="0" y="7"/>
                </a:lnTo>
                <a:lnTo>
                  <a:pt x="630647" y="7"/>
                </a:lnTo>
                <a:cubicBezTo>
                  <a:pt x="635129" y="7"/>
                  <a:pt x="638762" y="625321"/>
                  <a:pt x="638762" y="1396676"/>
                </a:cubicBezTo>
                <a:close/>
              </a:path>
            </a:pathLst>
          </a:cu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182872" tIns="60871" rIns="60871" bIns="60873" numCol="1" spcCol="1814" anchor="ctr" anchorCtr="0">
            <a:noAutofit/>
          </a:bodyPr>
          <a:lstStyle/>
          <a:p>
            <a:pPr marL="0" lvl="1" algn="just" defTabSz="114294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Chỉnh sửa, bổ sung chính sách, quy chế quản trị nhân lực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90844" y="1926231"/>
            <a:ext cx="87297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Chỉnh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sửa, bổ sung chính sách, quy chế quản trị nhân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</a:p>
          <a:p>
            <a:pPr algn="just">
              <a:lnSpc>
                <a:spcPct val="15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 HĐQT hoặc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Đại hội thành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140119" y="2840498"/>
            <a:ext cx="550726" cy="15851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t="20300"/>
          <a:stretch/>
        </p:blipFill>
        <p:spPr>
          <a:xfrm>
            <a:off x="3727467" y="4029353"/>
            <a:ext cx="6400800" cy="37589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Oval 13"/>
          <p:cNvSpPr/>
          <p:nvPr/>
        </p:nvSpPr>
        <p:spPr>
          <a:xfrm>
            <a:off x="77826" y="1926231"/>
            <a:ext cx="2977403" cy="1524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 giám đốc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3185735" y="2389413"/>
            <a:ext cx="541732" cy="22931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9584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97"/>
    </mc:Choice>
    <mc:Fallback xmlns="">
      <p:transition spd="slow" advTm="155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7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CONG VIEC KHAC\HOC LIEU DIEN TU\trang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530" y="-16032"/>
            <a:ext cx="14700605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 8"/>
          <p:cNvSpPr/>
          <p:nvPr/>
        </p:nvSpPr>
        <p:spPr>
          <a:xfrm>
            <a:off x="2645227" y="212271"/>
            <a:ext cx="2091237" cy="766517"/>
          </a:xfrm>
          <a:custGeom>
            <a:avLst/>
            <a:gdLst>
              <a:gd name="connsiteX0" fmla="*/ 0 w 982712"/>
              <a:gd name="connsiteY0" fmla="*/ 0 h 687898"/>
              <a:gd name="connsiteX1" fmla="*/ 638763 w 982712"/>
              <a:gd name="connsiteY1" fmla="*/ 0 h 687898"/>
              <a:gd name="connsiteX2" fmla="*/ 982712 w 982712"/>
              <a:gd name="connsiteY2" fmla="*/ 343949 h 687898"/>
              <a:gd name="connsiteX3" fmla="*/ 638763 w 982712"/>
              <a:gd name="connsiteY3" fmla="*/ 687898 h 687898"/>
              <a:gd name="connsiteX4" fmla="*/ 0 w 982712"/>
              <a:gd name="connsiteY4" fmla="*/ 687898 h 687898"/>
              <a:gd name="connsiteX5" fmla="*/ 343949 w 982712"/>
              <a:gd name="connsiteY5" fmla="*/ 343949 h 687898"/>
              <a:gd name="connsiteX6" fmla="*/ 0 w 982712"/>
              <a:gd name="connsiteY6" fmla="*/ 0 h 687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2712" h="687898">
                <a:moveTo>
                  <a:pt x="982711" y="0"/>
                </a:moveTo>
                <a:lnTo>
                  <a:pt x="982711" y="447134"/>
                </a:lnTo>
                <a:lnTo>
                  <a:pt x="491356" y="687898"/>
                </a:lnTo>
                <a:lnTo>
                  <a:pt x="1" y="447134"/>
                </a:lnTo>
                <a:lnTo>
                  <a:pt x="1" y="0"/>
                </a:lnTo>
                <a:lnTo>
                  <a:pt x="491356" y="240764"/>
                </a:lnTo>
                <a:lnTo>
                  <a:pt x="982711" y="0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16328" tIns="507660" rIns="16328" bIns="507659" numCol="1" spcCol="1814" anchor="ctr" anchorCtr="0">
            <a:noAutofit/>
          </a:bodyPr>
          <a:lstStyle/>
          <a:p>
            <a:pPr algn="ctr" defTabSz="11429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9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Bước 6</a:t>
            </a:r>
            <a:endParaRPr lang="en-US" sz="29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4736460" y="228602"/>
            <a:ext cx="8750940" cy="766516"/>
          </a:xfrm>
          <a:custGeom>
            <a:avLst/>
            <a:gdLst>
              <a:gd name="connsiteX0" fmla="*/ 106462 w 638762"/>
              <a:gd name="connsiteY0" fmla="*/ 0 h 8379901"/>
              <a:gd name="connsiteX1" fmla="*/ 532300 w 638762"/>
              <a:gd name="connsiteY1" fmla="*/ 0 h 8379901"/>
              <a:gd name="connsiteX2" fmla="*/ 638762 w 638762"/>
              <a:gd name="connsiteY2" fmla="*/ 106462 h 8379901"/>
              <a:gd name="connsiteX3" fmla="*/ 638762 w 638762"/>
              <a:gd name="connsiteY3" fmla="*/ 8379901 h 8379901"/>
              <a:gd name="connsiteX4" fmla="*/ 638762 w 638762"/>
              <a:gd name="connsiteY4" fmla="*/ 8379901 h 8379901"/>
              <a:gd name="connsiteX5" fmla="*/ 0 w 638762"/>
              <a:gd name="connsiteY5" fmla="*/ 8379901 h 8379901"/>
              <a:gd name="connsiteX6" fmla="*/ 0 w 638762"/>
              <a:gd name="connsiteY6" fmla="*/ 8379901 h 8379901"/>
              <a:gd name="connsiteX7" fmla="*/ 0 w 638762"/>
              <a:gd name="connsiteY7" fmla="*/ 106462 h 8379901"/>
              <a:gd name="connsiteX8" fmla="*/ 106462 w 638762"/>
              <a:gd name="connsiteY8" fmla="*/ 0 h 8379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8762" h="8379901">
                <a:moveTo>
                  <a:pt x="638762" y="1396676"/>
                </a:moveTo>
                <a:lnTo>
                  <a:pt x="638762" y="6983225"/>
                </a:lnTo>
                <a:cubicBezTo>
                  <a:pt x="638762" y="7754580"/>
                  <a:pt x="635129" y="8379894"/>
                  <a:pt x="630647" y="8379894"/>
                </a:cubicBezTo>
                <a:lnTo>
                  <a:pt x="0" y="8379894"/>
                </a:lnTo>
                <a:lnTo>
                  <a:pt x="0" y="8379894"/>
                </a:lnTo>
                <a:lnTo>
                  <a:pt x="0" y="7"/>
                </a:lnTo>
                <a:lnTo>
                  <a:pt x="0" y="7"/>
                </a:lnTo>
                <a:lnTo>
                  <a:pt x="630647" y="7"/>
                </a:lnTo>
                <a:cubicBezTo>
                  <a:pt x="635129" y="7"/>
                  <a:pt x="638762" y="625321"/>
                  <a:pt x="638762" y="1396676"/>
                </a:cubicBezTo>
                <a:close/>
              </a:path>
            </a:pathLst>
          </a:cu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0" vert="horz" wrap="square" lIns="182872" tIns="60871" rIns="60871" bIns="60873" numCol="1" spcCol="1814" anchor="ctr" anchorCtr="0">
            <a:noAutofit/>
          </a:bodyPr>
          <a:lstStyle/>
          <a:p>
            <a:pPr marL="0" lvl="1" algn="just" defTabSz="114294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Phê duyệt, ban hành chính sách, quy chế quản trị nhân lực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90844" y="1926231"/>
            <a:ext cx="87297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Phê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duyệt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chính sách, quy chế quản trị nhân lực </a:t>
            </a:r>
            <a:endParaRPr lang="en-US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hành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chính sách, quy chế quản trị nhân lực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140119" y="2840498"/>
            <a:ext cx="550726" cy="15851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77826" y="1926231"/>
            <a:ext cx="2977403" cy="1524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Hội đồng quản trị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3185735" y="2389413"/>
            <a:ext cx="541732" cy="22931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3581399" y="3733800"/>
            <a:ext cx="7924801" cy="4478798"/>
            <a:chOff x="3581399" y="3733800"/>
            <a:chExt cx="7924801" cy="447879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5"/>
            <a:srcRect l="9828" t="29503" r="6971"/>
            <a:stretch/>
          </p:blipFill>
          <p:spPr>
            <a:xfrm>
              <a:off x="3581399" y="3733800"/>
              <a:ext cx="7924801" cy="447879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Rounded Rectangle 4"/>
            <p:cNvSpPr/>
            <p:nvPr/>
          </p:nvSpPr>
          <p:spPr>
            <a:xfrm>
              <a:off x="6019800" y="4191000"/>
              <a:ext cx="2286000" cy="5334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2862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92"/>
    </mc:Choice>
    <mc:Fallback xmlns="">
      <p:transition spd="slow" advTm="98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7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CONG VIEC KHAC\HOC LIEU DIEN TU\trang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05" y="297"/>
            <a:ext cx="14700605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Freeform 20"/>
          <p:cNvSpPr/>
          <p:nvPr/>
        </p:nvSpPr>
        <p:spPr>
          <a:xfrm>
            <a:off x="2748735" y="1911380"/>
            <a:ext cx="2448552" cy="3516815"/>
          </a:xfrm>
          <a:custGeom>
            <a:avLst/>
            <a:gdLst>
              <a:gd name="connsiteX0" fmla="*/ 0 w 822870"/>
              <a:gd name="connsiteY0" fmla="*/ 67870 h 678695"/>
              <a:gd name="connsiteX1" fmla="*/ 67870 w 822870"/>
              <a:gd name="connsiteY1" fmla="*/ 0 h 678695"/>
              <a:gd name="connsiteX2" fmla="*/ 755001 w 822870"/>
              <a:gd name="connsiteY2" fmla="*/ 0 h 678695"/>
              <a:gd name="connsiteX3" fmla="*/ 822871 w 822870"/>
              <a:gd name="connsiteY3" fmla="*/ 67870 h 678695"/>
              <a:gd name="connsiteX4" fmla="*/ 822870 w 822870"/>
              <a:gd name="connsiteY4" fmla="*/ 610826 h 678695"/>
              <a:gd name="connsiteX5" fmla="*/ 755000 w 822870"/>
              <a:gd name="connsiteY5" fmla="*/ 678696 h 678695"/>
              <a:gd name="connsiteX6" fmla="*/ 67870 w 822870"/>
              <a:gd name="connsiteY6" fmla="*/ 678695 h 678695"/>
              <a:gd name="connsiteX7" fmla="*/ 0 w 822870"/>
              <a:gd name="connsiteY7" fmla="*/ 610825 h 678695"/>
              <a:gd name="connsiteX8" fmla="*/ 0 w 822870"/>
              <a:gd name="connsiteY8" fmla="*/ 67870 h 67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870" h="678695">
                <a:moveTo>
                  <a:pt x="0" y="67870"/>
                </a:moveTo>
                <a:cubicBezTo>
                  <a:pt x="0" y="30386"/>
                  <a:pt x="30386" y="0"/>
                  <a:pt x="67870" y="0"/>
                </a:cubicBezTo>
                <a:lnTo>
                  <a:pt x="755001" y="0"/>
                </a:lnTo>
                <a:cubicBezTo>
                  <a:pt x="792485" y="0"/>
                  <a:pt x="822871" y="30386"/>
                  <a:pt x="822871" y="67870"/>
                </a:cubicBezTo>
                <a:cubicBezTo>
                  <a:pt x="822871" y="248855"/>
                  <a:pt x="822870" y="429841"/>
                  <a:pt x="822870" y="610826"/>
                </a:cubicBezTo>
                <a:cubicBezTo>
                  <a:pt x="822870" y="648310"/>
                  <a:pt x="792484" y="678696"/>
                  <a:pt x="755000" y="678696"/>
                </a:cubicBezTo>
                <a:lnTo>
                  <a:pt x="67870" y="678695"/>
                </a:lnTo>
                <a:cubicBezTo>
                  <a:pt x="30386" y="678695"/>
                  <a:pt x="0" y="648309"/>
                  <a:pt x="0" y="610825"/>
                </a:cubicBezTo>
                <a:lnTo>
                  <a:pt x="0" y="67870"/>
                </a:lnTo>
                <a:close/>
              </a:path>
            </a:pathLst>
          </a:custGeom>
        </p:spPr>
        <p:style>
          <a:lnRef idx="2">
            <a:schemeClr val="accent5">
              <a:hueOff val="-1419125"/>
              <a:satOff val="5687"/>
              <a:lumOff val="1233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918" tIns="243671" rIns="35918" bIns="35918" numCol="1" spcCol="1814" anchor="t" anchorCtr="0">
            <a:noAutofit/>
          </a:bodyPr>
          <a:lstStyle/>
          <a:p>
            <a:pPr marL="0" lvl="1" algn="ctr" defTabSz="317484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marL="0" lvl="1" algn="ctr" defTabSz="317484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mtClean="0">
                <a:latin typeface="Times New Roman" pitchFamily="18" charset="0"/>
                <a:cs typeface="Times New Roman" pitchFamily="18" charset="0"/>
              </a:rPr>
              <a:t>ọp </a:t>
            </a:r>
            <a:r>
              <a:rPr lang="vi-VN">
                <a:latin typeface="Times New Roman" pitchFamily="18" charset="0"/>
                <a:cs typeface="Times New Roman" pitchFamily="18" charset="0"/>
              </a:rPr>
              <a:t>để phổ biến chính sách, quy </a:t>
            </a:r>
            <a:r>
              <a:rPr lang="vi-VN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; giải thích rõ các chính sách</a:t>
            </a:r>
            <a:endParaRPr lang="en-US" kern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4752523" y="1555113"/>
            <a:ext cx="622109" cy="569946"/>
          </a:xfrm>
          <a:custGeom>
            <a:avLst/>
            <a:gdLst>
              <a:gd name="connsiteX0" fmla="*/ 0 w 731440"/>
              <a:gd name="connsiteY0" fmla="*/ 29087 h 290869"/>
              <a:gd name="connsiteX1" fmla="*/ 29087 w 731440"/>
              <a:gd name="connsiteY1" fmla="*/ 0 h 290869"/>
              <a:gd name="connsiteX2" fmla="*/ 702353 w 731440"/>
              <a:gd name="connsiteY2" fmla="*/ 0 h 290869"/>
              <a:gd name="connsiteX3" fmla="*/ 731440 w 731440"/>
              <a:gd name="connsiteY3" fmla="*/ 29087 h 290869"/>
              <a:gd name="connsiteX4" fmla="*/ 731440 w 731440"/>
              <a:gd name="connsiteY4" fmla="*/ 261782 h 290869"/>
              <a:gd name="connsiteX5" fmla="*/ 702353 w 731440"/>
              <a:gd name="connsiteY5" fmla="*/ 290869 h 290869"/>
              <a:gd name="connsiteX6" fmla="*/ 29087 w 731440"/>
              <a:gd name="connsiteY6" fmla="*/ 290869 h 290869"/>
              <a:gd name="connsiteX7" fmla="*/ 0 w 731440"/>
              <a:gd name="connsiteY7" fmla="*/ 261782 h 290869"/>
              <a:gd name="connsiteX8" fmla="*/ 0 w 731440"/>
              <a:gd name="connsiteY8" fmla="*/ 29087 h 290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440" h="290869">
                <a:moveTo>
                  <a:pt x="0" y="29087"/>
                </a:moveTo>
                <a:cubicBezTo>
                  <a:pt x="0" y="13023"/>
                  <a:pt x="13023" y="0"/>
                  <a:pt x="29087" y="0"/>
                </a:cubicBezTo>
                <a:lnTo>
                  <a:pt x="702353" y="0"/>
                </a:lnTo>
                <a:cubicBezTo>
                  <a:pt x="718417" y="0"/>
                  <a:pt x="731440" y="13023"/>
                  <a:pt x="731440" y="29087"/>
                </a:cubicBezTo>
                <a:lnTo>
                  <a:pt x="731440" y="261782"/>
                </a:lnTo>
                <a:cubicBezTo>
                  <a:pt x="731440" y="277846"/>
                  <a:pt x="718417" y="290869"/>
                  <a:pt x="702353" y="290869"/>
                </a:cubicBezTo>
                <a:lnTo>
                  <a:pt x="29087" y="290869"/>
                </a:lnTo>
                <a:cubicBezTo>
                  <a:pt x="13023" y="290869"/>
                  <a:pt x="0" y="277846"/>
                  <a:pt x="0" y="261782"/>
                </a:cubicBezTo>
                <a:lnTo>
                  <a:pt x="0" y="2908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1419125"/>
              <a:satOff val="5687"/>
              <a:lumOff val="1233"/>
              <a:alphaOff val="0"/>
            </a:schemeClr>
          </a:fillRef>
          <a:effectRef idx="0">
            <a:schemeClr val="accent5">
              <a:hueOff val="-1419125"/>
              <a:satOff val="5687"/>
              <a:lumOff val="123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5710" tIns="41197" rIns="55710" bIns="41197" numCol="1" spcCol="1814" anchor="ctr" anchorCtr="0">
            <a:noAutofit/>
          </a:bodyPr>
          <a:lstStyle/>
          <a:p>
            <a:pPr algn="ctr" defTabSz="101594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kern="1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b="1" kern="12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5485474" y="1891026"/>
            <a:ext cx="2446557" cy="3537169"/>
          </a:xfrm>
          <a:custGeom>
            <a:avLst/>
            <a:gdLst>
              <a:gd name="connsiteX0" fmla="*/ 0 w 822870"/>
              <a:gd name="connsiteY0" fmla="*/ 67870 h 678695"/>
              <a:gd name="connsiteX1" fmla="*/ 67870 w 822870"/>
              <a:gd name="connsiteY1" fmla="*/ 0 h 678695"/>
              <a:gd name="connsiteX2" fmla="*/ 755001 w 822870"/>
              <a:gd name="connsiteY2" fmla="*/ 0 h 678695"/>
              <a:gd name="connsiteX3" fmla="*/ 822871 w 822870"/>
              <a:gd name="connsiteY3" fmla="*/ 67870 h 678695"/>
              <a:gd name="connsiteX4" fmla="*/ 822870 w 822870"/>
              <a:gd name="connsiteY4" fmla="*/ 610826 h 678695"/>
              <a:gd name="connsiteX5" fmla="*/ 755000 w 822870"/>
              <a:gd name="connsiteY5" fmla="*/ 678696 h 678695"/>
              <a:gd name="connsiteX6" fmla="*/ 67870 w 822870"/>
              <a:gd name="connsiteY6" fmla="*/ 678695 h 678695"/>
              <a:gd name="connsiteX7" fmla="*/ 0 w 822870"/>
              <a:gd name="connsiteY7" fmla="*/ 610825 h 678695"/>
              <a:gd name="connsiteX8" fmla="*/ 0 w 822870"/>
              <a:gd name="connsiteY8" fmla="*/ 67870 h 67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870" h="678695">
                <a:moveTo>
                  <a:pt x="0" y="67870"/>
                </a:moveTo>
                <a:cubicBezTo>
                  <a:pt x="0" y="30386"/>
                  <a:pt x="30386" y="0"/>
                  <a:pt x="67870" y="0"/>
                </a:cubicBezTo>
                <a:lnTo>
                  <a:pt x="755001" y="0"/>
                </a:lnTo>
                <a:cubicBezTo>
                  <a:pt x="792485" y="0"/>
                  <a:pt x="822871" y="30386"/>
                  <a:pt x="822871" y="67870"/>
                </a:cubicBezTo>
                <a:cubicBezTo>
                  <a:pt x="822871" y="248855"/>
                  <a:pt x="822870" y="429841"/>
                  <a:pt x="822870" y="610826"/>
                </a:cubicBezTo>
                <a:cubicBezTo>
                  <a:pt x="822870" y="648310"/>
                  <a:pt x="792484" y="678696"/>
                  <a:pt x="755000" y="678696"/>
                </a:cubicBezTo>
                <a:lnTo>
                  <a:pt x="67870" y="678695"/>
                </a:lnTo>
                <a:cubicBezTo>
                  <a:pt x="30386" y="678695"/>
                  <a:pt x="0" y="648309"/>
                  <a:pt x="0" y="610825"/>
                </a:cubicBezTo>
                <a:lnTo>
                  <a:pt x="0" y="67870"/>
                </a:lnTo>
                <a:close/>
              </a:path>
            </a:pathLst>
          </a:custGeom>
        </p:spPr>
        <p:style>
          <a:lnRef idx="2">
            <a:schemeClr val="accent5">
              <a:hueOff val="-4257376"/>
              <a:satOff val="17062"/>
              <a:lumOff val="3698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918" tIns="243671" rIns="35918" bIns="35918" numCol="1" spcCol="1814" anchor="t" anchorCtr="0">
            <a:noAutofit/>
          </a:bodyPr>
          <a:lstStyle/>
          <a:p>
            <a:pPr marL="0" lvl="1" algn="ctr" defTabSz="317484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marL="0" lvl="1" algn="ctr" defTabSz="317484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Cán bộ triển khai phải được h</a:t>
            </a:r>
            <a:r>
              <a:rPr lang="vi-VN" smtClean="0">
                <a:latin typeface="Times New Roman" pitchFamily="18" charset="0"/>
                <a:cs typeface="Times New Roman" pitchFamily="18" charset="0"/>
              </a:rPr>
              <a:t>ướng </a:t>
            </a:r>
            <a:r>
              <a:rPr lang="vi-VN">
                <a:latin typeface="Times New Roman" pitchFamily="18" charset="0"/>
                <a:cs typeface="Times New Roman" pitchFamily="18" charset="0"/>
              </a:rPr>
              <a:t>dẫn cách thực hiện, điều kiện áp dụng, cách tính toán, kỹ năng giải thích</a:t>
            </a:r>
            <a:endParaRPr lang="en-US" kern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7193280" y="1471984"/>
            <a:ext cx="786288" cy="551196"/>
          </a:xfrm>
          <a:custGeom>
            <a:avLst/>
            <a:gdLst>
              <a:gd name="connsiteX0" fmla="*/ 0 w 731440"/>
              <a:gd name="connsiteY0" fmla="*/ 29087 h 290869"/>
              <a:gd name="connsiteX1" fmla="*/ 29087 w 731440"/>
              <a:gd name="connsiteY1" fmla="*/ 0 h 290869"/>
              <a:gd name="connsiteX2" fmla="*/ 702353 w 731440"/>
              <a:gd name="connsiteY2" fmla="*/ 0 h 290869"/>
              <a:gd name="connsiteX3" fmla="*/ 731440 w 731440"/>
              <a:gd name="connsiteY3" fmla="*/ 29087 h 290869"/>
              <a:gd name="connsiteX4" fmla="*/ 731440 w 731440"/>
              <a:gd name="connsiteY4" fmla="*/ 261782 h 290869"/>
              <a:gd name="connsiteX5" fmla="*/ 702353 w 731440"/>
              <a:gd name="connsiteY5" fmla="*/ 290869 h 290869"/>
              <a:gd name="connsiteX6" fmla="*/ 29087 w 731440"/>
              <a:gd name="connsiteY6" fmla="*/ 290869 h 290869"/>
              <a:gd name="connsiteX7" fmla="*/ 0 w 731440"/>
              <a:gd name="connsiteY7" fmla="*/ 261782 h 290869"/>
              <a:gd name="connsiteX8" fmla="*/ 0 w 731440"/>
              <a:gd name="connsiteY8" fmla="*/ 29087 h 290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440" h="290869">
                <a:moveTo>
                  <a:pt x="0" y="29087"/>
                </a:moveTo>
                <a:cubicBezTo>
                  <a:pt x="0" y="13023"/>
                  <a:pt x="13023" y="0"/>
                  <a:pt x="29087" y="0"/>
                </a:cubicBezTo>
                <a:lnTo>
                  <a:pt x="702353" y="0"/>
                </a:lnTo>
                <a:cubicBezTo>
                  <a:pt x="718417" y="0"/>
                  <a:pt x="731440" y="13023"/>
                  <a:pt x="731440" y="29087"/>
                </a:cubicBezTo>
                <a:lnTo>
                  <a:pt x="731440" y="261782"/>
                </a:lnTo>
                <a:cubicBezTo>
                  <a:pt x="731440" y="277846"/>
                  <a:pt x="718417" y="290869"/>
                  <a:pt x="702353" y="290869"/>
                </a:cubicBezTo>
                <a:lnTo>
                  <a:pt x="29087" y="290869"/>
                </a:lnTo>
                <a:cubicBezTo>
                  <a:pt x="13023" y="290869"/>
                  <a:pt x="0" y="277846"/>
                  <a:pt x="0" y="261782"/>
                </a:cubicBezTo>
                <a:lnTo>
                  <a:pt x="0" y="2908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4257376"/>
              <a:satOff val="17062"/>
              <a:lumOff val="3698"/>
              <a:alphaOff val="0"/>
            </a:schemeClr>
          </a:fillRef>
          <a:effectRef idx="0">
            <a:schemeClr val="accent5">
              <a:hueOff val="-4257376"/>
              <a:satOff val="17062"/>
              <a:lumOff val="369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5710" tIns="41197" rIns="55710" bIns="41197" numCol="1" spcCol="1814" anchor="ctr" anchorCtr="0">
            <a:noAutofit/>
          </a:bodyPr>
          <a:lstStyle/>
          <a:p>
            <a:pPr algn="ctr" defTabSz="101594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kern="1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9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8168640" y="1891026"/>
            <a:ext cx="2438400" cy="3537168"/>
          </a:xfrm>
          <a:custGeom>
            <a:avLst/>
            <a:gdLst>
              <a:gd name="connsiteX0" fmla="*/ 0 w 822870"/>
              <a:gd name="connsiteY0" fmla="*/ 67870 h 678695"/>
              <a:gd name="connsiteX1" fmla="*/ 67870 w 822870"/>
              <a:gd name="connsiteY1" fmla="*/ 0 h 678695"/>
              <a:gd name="connsiteX2" fmla="*/ 755001 w 822870"/>
              <a:gd name="connsiteY2" fmla="*/ 0 h 678695"/>
              <a:gd name="connsiteX3" fmla="*/ 822871 w 822870"/>
              <a:gd name="connsiteY3" fmla="*/ 67870 h 678695"/>
              <a:gd name="connsiteX4" fmla="*/ 822870 w 822870"/>
              <a:gd name="connsiteY4" fmla="*/ 610826 h 678695"/>
              <a:gd name="connsiteX5" fmla="*/ 755000 w 822870"/>
              <a:gd name="connsiteY5" fmla="*/ 678696 h 678695"/>
              <a:gd name="connsiteX6" fmla="*/ 67870 w 822870"/>
              <a:gd name="connsiteY6" fmla="*/ 678695 h 678695"/>
              <a:gd name="connsiteX7" fmla="*/ 0 w 822870"/>
              <a:gd name="connsiteY7" fmla="*/ 610825 h 678695"/>
              <a:gd name="connsiteX8" fmla="*/ 0 w 822870"/>
              <a:gd name="connsiteY8" fmla="*/ 67870 h 67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870" h="678695">
                <a:moveTo>
                  <a:pt x="0" y="67870"/>
                </a:moveTo>
                <a:cubicBezTo>
                  <a:pt x="0" y="30386"/>
                  <a:pt x="30386" y="0"/>
                  <a:pt x="67870" y="0"/>
                </a:cubicBezTo>
                <a:lnTo>
                  <a:pt x="755001" y="0"/>
                </a:lnTo>
                <a:cubicBezTo>
                  <a:pt x="792485" y="0"/>
                  <a:pt x="822871" y="30386"/>
                  <a:pt x="822871" y="67870"/>
                </a:cubicBezTo>
                <a:cubicBezTo>
                  <a:pt x="822871" y="248855"/>
                  <a:pt x="822870" y="429841"/>
                  <a:pt x="822870" y="610826"/>
                </a:cubicBezTo>
                <a:cubicBezTo>
                  <a:pt x="822870" y="648310"/>
                  <a:pt x="792484" y="678696"/>
                  <a:pt x="755000" y="678696"/>
                </a:cubicBezTo>
                <a:lnTo>
                  <a:pt x="67870" y="678695"/>
                </a:lnTo>
                <a:cubicBezTo>
                  <a:pt x="30386" y="678695"/>
                  <a:pt x="0" y="648309"/>
                  <a:pt x="0" y="610825"/>
                </a:cubicBezTo>
                <a:lnTo>
                  <a:pt x="0" y="67870"/>
                </a:lnTo>
                <a:close/>
              </a:path>
            </a:pathLst>
          </a:custGeom>
        </p:spPr>
        <p:style>
          <a:lnRef idx="2">
            <a:schemeClr val="accent5">
              <a:hueOff val="-7095626"/>
              <a:satOff val="28436"/>
              <a:lumOff val="6163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918" tIns="243671" rIns="35918" bIns="35918" numCol="1" spcCol="1814" anchor="t" anchorCtr="0">
            <a:noAutofit/>
          </a:bodyPr>
          <a:lstStyle/>
          <a:p>
            <a:pPr marL="0" lvl="1" algn="ctr" defTabSz="317484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marL="0" lvl="1" algn="ctr" defTabSz="317484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Áp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dụng quy chế trong quản trị nhân lực của HTX là trách nhiệmcủa tất cả các nhà quản trị trong HTX </a:t>
            </a:r>
            <a:endParaRPr lang="en-US" sz="17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9822653" y="1471984"/>
            <a:ext cx="784386" cy="570172"/>
          </a:xfrm>
          <a:custGeom>
            <a:avLst/>
            <a:gdLst>
              <a:gd name="connsiteX0" fmla="*/ 0 w 731440"/>
              <a:gd name="connsiteY0" fmla="*/ 29087 h 290869"/>
              <a:gd name="connsiteX1" fmla="*/ 29087 w 731440"/>
              <a:gd name="connsiteY1" fmla="*/ 0 h 290869"/>
              <a:gd name="connsiteX2" fmla="*/ 702353 w 731440"/>
              <a:gd name="connsiteY2" fmla="*/ 0 h 290869"/>
              <a:gd name="connsiteX3" fmla="*/ 731440 w 731440"/>
              <a:gd name="connsiteY3" fmla="*/ 29087 h 290869"/>
              <a:gd name="connsiteX4" fmla="*/ 731440 w 731440"/>
              <a:gd name="connsiteY4" fmla="*/ 261782 h 290869"/>
              <a:gd name="connsiteX5" fmla="*/ 702353 w 731440"/>
              <a:gd name="connsiteY5" fmla="*/ 290869 h 290869"/>
              <a:gd name="connsiteX6" fmla="*/ 29087 w 731440"/>
              <a:gd name="connsiteY6" fmla="*/ 290869 h 290869"/>
              <a:gd name="connsiteX7" fmla="*/ 0 w 731440"/>
              <a:gd name="connsiteY7" fmla="*/ 261782 h 290869"/>
              <a:gd name="connsiteX8" fmla="*/ 0 w 731440"/>
              <a:gd name="connsiteY8" fmla="*/ 29087 h 290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440" h="290869">
                <a:moveTo>
                  <a:pt x="0" y="29087"/>
                </a:moveTo>
                <a:cubicBezTo>
                  <a:pt x="0" y="13023"/>
                  <a:pt x="13023" y="0"/>
                  <a:pt x="29087" y="0"/>
                </a:cubicBezTo>
                <a:lnTo>
                  <a:pt x="702353" y="0"/>
                </a:lnTo>
                <a:cubicBezTo>
                  <a:pt x="718417" y="0"/>
                  <a:pt x="731440" y="13023"/>
                  <a:pt x="731440" y="29087"/>
                </a:cubicBezTo>
                <a:lnTo>
                  <a:pt x="731440" y="261782"/>
                </a:lnTo>
                <a:cubicBezTo>
                  <a:pt x="731440" y="277846"/>
                  <a:pt x="718417" y="290869"/>
                  <a:pt x="702353" y="290869"/>
                </a:cubicBezTo>
                <a:lnTo>
                  <a:pt x="29087" y="290869"/>
                </a:lnTo>
                <a:cubicBezTo>
                  <a:pt x="13023" y="290869"/>
                  <a:pt x="0" y="277846"/>
                  <a:pt x="0" y="261782"/>
                </a:cubicBezTo>
                <a:lnTo>
                  <a:pt x="0" y="2908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7095626"/>
              <a:satOff val="28436"/>
              <a:lumOff val="6163"/>
              <a:alphaOff val="0"/>
            </a:schemeClr>
          </a:fillRef>
          <a:effectRef idx="0">
            <a:schemeClr val="accent5">
              <a:hueOff val="-7095626"/>
              <a:satOff val="28436"/>
              <a:lumOff val="616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5710" tIns="41197" rIns="55710" bIns="41197" numCol="1" spcCol="1814" anchor="ctr" anchorCtr="0">
            <a:noAutofit/>
          </a:bodyPr>
          <a:lstStyle/>
          <a:p>
            <a:pPr algn="ctr" defTabSz="101594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kern="1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b="1" kern="12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10807643" y="1891026"/>
            <a:ext cx="3534589" cy="3537168"/>
          </a:xfrm>
          <a:custGeom>
            <a:avLst/>
            <a:gdLst>
              <a:gd name="connsiteX0" fmla="*/ 0 w 822870"/>
              <a:gd name="connsiteY0" fmla="*/ 67870 h 678695"/>
              <a:gd name="connsiteX1" fmla="*/ 67870 w 822870"/>
              <a:gd name="connsiteY1" fmla="*/ 0 h 678695"/>
              <a:gd name="connsiteX2" fmla="*/ 755001 w 822870"/>
              <a:gd name="connsiteY2" fmla="*/ 0 h 678695"/>
              <a:gd name="connsiteX3" fmla="*/ 822871 w 822870"/>
              <a:gd name="connsiteY3" fmla="*/ 67870 h 678695"/>
              <a:gd name="connsiteX4" fmla="*/ 822870 w 822870"/>
              <a:gd name="connsiteY4" fmla="*/ 610826 h 678695"/>
              <a:gd name="connsiteX5" fmla="*/ 755000 w 822870"/>
              <a:gd name="connsiteY5" fmla="*/ 678696 h 678695"/>
              <a:gd name="connsiteX6" fmla="*/ 67870 w 822870"/>
              <a:gd name="connsiteY6" fmla="*/ 678695 h 678695"/>
              <a:gd name="connsiteX7" fmla="*/ 0 w 822870"/>
              <a:gd name="connsiteY7" fmla="*/ 610825 h 678695"/>
              <a:gd name="connsiteX8" fmla="*/ 0 w 822870"/>
              <a:gd name="connsiteY8" fmla="*/ 67870 h 67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870" h="678695">
                <a:moveTo>
                  <a:pt x="0" y="67870"/>
                </a:moveTo>
                <a:cubicBezTo>
                  <a:pt x="0" y="30386"/>
                  <a:pt x="30386" y="0"/>
                  <a:pt x="67870" y="0"/>
                </a:cubicBezTo>
                <a:lnTo>
                  <a:pt x="755001" y="0"/>
                </a:lnTo>
                <a:cubicBezTo>
                  <a:pt x="792485" y="0"/>
                  <a:pt x="822871" y="30386"/>
                  <a:pt x="822871" y="67870"/>
                </a:cubicBezTo>
                <a:cubicBezTo>
                  <a:pt x="822871" y="248855"/>
                  <a:pt x="822870" y="429841"/>
                  <a:pt x="822870" y="610826"/>
                </a:cubicBezTo>
                <a:cubicBezTo>
                  <a:pt x="822870" y="648310"/>
                  <a:pt x="792484" y="678696"/>
                  <a:pt x="755000" y="678696"/>
                </a:cubicBezTo>
                <a:lnTo>
                  <a:pt x="67870" y="678695"/>
                </a:lnTo>
                <a:cubicBezTo>
                  <a:pt x="30386" y="678695"/>
                  <a:pt x="0" y="648309"/>
                  <a:pt x="0" y="610825"/>
                </a:cubicBezTo>
                <a:lnTo>
                  <a:pt x="0" y="67870"/>
                </a:lnTo>
                <a:close/>
              </a:path>
            </a:pathLst>
          </a:custGeom>
        </p:spPr>
        <p:style>
          <a:lnRef idx="2">
            <a:schemeClr val="accent5">
              <a:hueOff val="-9933876"/>
              <a:satOff val="39811"/>
              <a:lumOff val="8628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918" tIns="243671" rIns="35918" bIns="35918" numCol="1" spcCol="1814" anchor="t" anchorCtr="0">
            <a:noAutofit/>
          </a:bodyPr>
          <a:lstStyle/>
          <a:p>
            <a:pPr marL="0" lvl="1" algn="ctr" defTabSz="317484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vi-VN">
                <a:latin typeface="Times New Roman" pitchFamily="18" charset="0"/>
                <a:cs typeface="Times New Roman" pitchFamily="18" charset="0"/>
              </a:rPr>
              <a:t>Định kỳ Giám đốc HTX phải lập báo cáo tình hình thực hiện chính sách quy chế quản trị nhân </a:t>
            </a:r>
            <a:r>
              <a:rPr lang="vi-VN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và </a:t>
            </a:r>
            <a:r>
              <a:rPr lang="vi-VN" smtClean="0">
                <a:latin typeface="Times New Roman" pitchFamily="18" charset="0"/>
                <a:cs typeface="Times New Roman" pitchFamily="18" charset="0"/>
              </a:rPr>
              <a:t>thực </a:t>
            </a:r>
            <a:r>
              <a:rPr lang="vi-VN">
                <a:latin typeface="Times New Roman" pitchFamily="18" charset="0"/>
                <a:cs typeface="Times New Roman" pitchFamily="18" charset="0"/>
              </a:rPr>
              <a:t>hiện các báo cáo định kỳ với các cơ quan quản trị lao động của chính quyền sở tại.</a:t>
            </a:r>
            <a:endParaRPr lang="en-US" kern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13522042" y="1406343"/>
            <a:ext cx="731520" cy="616837"/>
          </a:xfrm>
          <a:custGeom>
            <a:avLst/>
            <a:gdLst>
              <a:gd name="connsiteX0" fmla="*/ 0 w 731440"/>
              <a:gd name="connsiteY0" fmla="*/ 29087 h 290869"/>
              <a:gd name="connsiteX1" fmla="*/ 29087 w 731440"/>
              <a:gd name="connsiteY1" fmla="*/ 0 h 290869"/>
              <a:gd name="connsiteX2" fmla="*/ 702353 w 731440"/>
              <a:gd name="connsiteY2" fmla="*/ 0 h 290869"/>
              <a:gd name="connsiteX3" fmla="*/ 731440 w 731440"/>
              <a:gd name="connsiteY3" fmla="*/ 29087 h 290869"/>
              <a:gd name="connsiteX4" fmla="*/ 731440 w 731440"/>
              <a:gd name="connsiteY4" fmla="*/ 261782 h 290869"/>
              <a:gd name="connsiteX5" fmla="*/ 702353 w 731440"/>
              <a:gd name="connsiteY5" fmla="*/ 290869 h 290869"/>
              <a:gd name="connsiteX6" fmla="*/ 29087 w 731440"/>
              <a:gd name="connsiteY6" fmla="*/ 290869 h 290869"/>
              <a:gd name="connsiteX7" fmla="*/ 0 w 731440"/>
              <a:gd name="connsiteY7" fmla="*/ 261782 h 290869"/>
              <a:gd name="connsiteX8" fmla="*/ 0 w 731440"/>
              <a:gd name="connsiteY8" fmla="*/ 29087 h 290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440" h="290869">
                <a:moveTo>
                  <a:pt x="0" y="29087"/>
                </a:moveTo>
                <a:cubicBezTo>
                  <a:pt x="0" y="13023"/>
                  <a:pt x="13023" y="0"/>
                  <a:pt x="29087" y="0"/>
                </a:cubicBezTo>
                <a:lnTo>
                  <a:pt x="702353" y="0"/>
                </a:lnTo>
                <a:cubicBezTo>
                  <a:pt x="718417" y="0"/>
                  <a:pt x="731440" y="13023"/>
                  <a:pt x="731440" y="29087"/>
                </a:cubicBezTo>
                <a:lnTo>
                  <a:pt x="731440" y="261782"/>
                </a:lnTo>
                <a:cubicBezTo>
                  <a:pt x="731440" y="277846"/>
                  <a:pt x="718417" y="290869"/>
                  <a:pt x="702353" y="290869"/>
                </a:cubicBezTo>
                <a:lnTo>
                  <a:pt x="29087" y="290869"/>
                </a:lnTo>
                <a:cubicBezTo>
                  <a:pt x="13023" y="290869"/>
                  <a:pt x="0" y="277846"/>
                  <a:pt x="0" y="261782"/>
                </a:cubicBezTo>
                <a:lnTo>
                  <a:pt x="0" y="2908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9933876"/>
              <a:satOff val="39811"/>
              <a:lumOff val="8628"/>
              <a:alphaOff val="0"/>
            </a:schemeClr>
          </a:fillRef>
          <a:effectRef idx="0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5710" tIns="41197" rIns="55710" bIns="41197" numCol="1" spcCol="1814" anchor="ctr" anchorCtr="0">
            <a:noAutofit/>
          </a:bodyPr>
          <a:lstStyle/>
          <a:p>
            <a:pPr algn="ctr" defTabSz="101594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kern="1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b="1" kern="12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243840" y="1931735"/>
            <a:ext cx="2194560" cy="3496459"/>
          </a:xfrm>
          <a:custGeom>
            <a:avLst/>
            <a:gdLst>
              <a:gd name="connsiteX0" fmla="*/ 0 w 822870"/>
              <a:gd name="connsiteY0" fmla="*/ 67870 h 678695"/>
              <a:gd name="connsiteX1" fmla="*/ 67870 w 822870"/>
              <a:gd name="connsiteY1" fmla="*/ 0 h 678695"/>
              <a:gd name="connsiteX2" fmla="*/ 755001 w 822870"/>
              <a:gd name="connsiteY2" fmla="*/ 0 h 678695"/>
              <a:gd name="connsiteX3" fmla="*/ 822871 w 822870"/>
              <a:gd name="connsiteY3" fmla="*/ 67870 h 678695"/>
              <a:gd name="connsiteX4" fmla="*/ 822870 w 822870"/>
              <a:gd name="connsiteY4" fmla="*/ 610826 h 678695"/>
              <a:gd name="connsiteX5" fmla="*/ 755000 w 822870"/>
              <a:gd name="connsiteY5" fmla="*/ 678696 h 678695"/>
              <a:gd name="connsiteX6" fmla="*/ 67870 w 822870"/>
              <a:gd name="connsiteY6" fmla="*/ 678695 h 678695"/>
              <a:gd name="connsiteX7" fmla="*/ 0 w 822870"/>
              <a:gd name="connsiteY7" fmla="*/ 610825 h 678695"/>
              <a:gd name="connsiteX8" fmla="*/ 0 w 822870"/>
              <a:gd name="connsiteY8" fmla="*/ 67870 h 67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870" h="678695">
                <a:moveTo>
                  <a:pt x="0" y="67870"/>
                </a:moveTo>
                <a:cubicBezTo>
                  <a:pt x="0" y="30386"/>
                  <a:pt x="30386" y="0"/>
                  <a:pt x="67870" y="0"/>
                </a:cubicBezTo>
                <a:lnTo>
                  <a:pt x="755001" y="0"/>
                </a:lnTo>
                <a:cubicBezTo>
                  <a:pt x="792485" y="0"/>
                  <a:pt x="822871" y="30386"/>
                  <a:pt x="822871" y="67870"/>
                </a:cubicBezTo>
                <a:cubicBezTo>
                  <a:pt x="822871" y="248855"/>
                  <a:pt x="822870" y="429841"/>
                  <a:pt x="822870" y="610826"/>
                </a:cubicBezTo>
                <a:cubicBezTo>
                  <a:pt x="822870" y="648310"/>
                  <a:pt x="792484" y="678696"/>
                  <a:pt x="755000" y="678696"/>
                </a:cubicBezTo>
                <a:lnTo>
                  <a:pt x="67870" y="678695"/>
                </a:lnTo>
                <a:cubicBezTo>
                  <a:pt x="30386" y="678695"/>
                  <a:pt x="0" y="648309"/>
                  <a:pt x="0" y="610825"/>
                </a:cubicBezTo>
                <a:lnTo>
                  <a:pt x="0" y="67870"/>
                </a:lnTo>
                <a:close/>
              </a:path>
            </a:pathLst>
          </a:custGeom>
        </p:spPr>
        <p:style>
          <a:lnRef idx="2">
            <a:schemeClr val="accent5">
              <a:hueOff val="-9933876"/>
              <a:satOff val="39811"/>
              <a:lumOff val="8628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918" tIns="243671" rIns="35918" bIns="35918" numCol="1" spcCol="1814" anchor="t" anchorCtr="0">
            <a:noAutofit/>
          </a:bodyPr>
          <a:lstStyle/>
          <a:p>
            <a:pPr marL="0" lvl="1" algn="ctr" defTabSz="317484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marL="0" lvl="1" algn="ctr" defTabSz="317484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vi-VN" smtClean="0">
                <a:latin typeface="Times New Roman" pitchFamily="18" charset="0"/>
                <a:cs typeface="Times New Roman" pitchFamily="18" charset="0"/>
              </a:rPr>
              <a:t>Công </a:t>
            </a:r>
            <a:r>
              <a:rPr lang="vi-VN">
                <a:latin typeface="Times New Roman" pitchFamily="18" charset="0"/>
                <a:cs typeface="Times New Roman" pitchFamily="18" charset="0"/>
              </a:rPr>
              <a:t>khai minh bạch toàn bộ các chính sách và quy chế quản trị nhân lực </a:t>
            </a:r>
            <a:endParaRPr lang="en-US" kern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1828800" y="1555113"/>
            <a:ext cx="609600" cy="638576"/>
          </a:xfrm>
          <a:custGeom>
            <a:avLst/>
            <a:gdLst>
              <a:gd name="connsiteX0" fmla="*/ 0 w 731440"/>
              <a:gd name="connsiteY0" fmla="*/ 29087 h 290869"/>
              <a:gd name="connsiteX1" fmla="*/ 29087 w 731440"/>
              <a:gd name="connsiteY1" fmla="*/ 0 h 290869"/>
              <a:gd name="connsiteX2" fmla="*/ 702353 w 731440"/>
              <a:gd name="connsiteY2" fmla="*/ 0 h 290869"/>
              <a:gd name="connsiteX3" fmla="*/ 731440 w 731440"/>
              <a:gd name="connsiteY3" fmla="*/ 29087 h 290869"/>
              <a:gd name="connsiteX4" fmla="*/ 731440 w 731440"/>
              <a:gd name="connsiteY4" fmla="*/ 261782 h 290869"/>
              <a:gd name="connsiteX5" fmla="*/ 702353 w 731440"/>
              <a:gd name="connsiteY5" fmla="*/ 290869 h 290869"/>
              <a:gd name="connsiteX6" fmla="*/ 29087 w 731440"/>
              <a:gd name="connsiteY6" fmla="*/ 290869 h 290869"/>
              <a:gd name="connsiteX7" fmla="*/ 0 w 731440"/>
              <a:gd name="connsiteY7" fmla="*/ 261782 h 290869"/>
              <a:gd name="connsiteX8" fmla="*/ 0 w 731440"/>
              <a:gd name="connsiteY8" fmla="*/ 29087 h 290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440" h="290869">
                <a:moveTo>
                  <a:pt x="0" y="29087"/>
                </a:moveTo>
                <a:cubicBezTo>
                  <a:pt x="0" y="13023"/>
                  <a:pt x="13023" y="0"/>
                  <a:pt x="29087" y="0"/>
                </a:cubicBezTo>
                <a:lnTo>
                  <a:pt x="702353" y="0"/>
                </a:lnTo>
                <a:cubicBezTo>
                  <a:pt x="718417" y="0"/>
                  <a:pt x="731440" y="13023"/>
                  <a:pt x="731440" y="29087"/>
                </a:cubicBezTo>
                <a:lnTo>
                  <a:pt x="731440" y="261782"/>
                </a:lnTo>
                <a:cubicBezTo>
                  <a:pt x="731440" y="277846"/>
                  <a:pt x="718417" y="290869"/>
                  <a:pt x="702353" y="290869"/>
                </a:cubicBezTo>
                <a:lnTo>
                  <a:pt x="29087" y="290869"/>
                </a:lnTo>
                <a:cubicBezTo>
                  <a:pt x="13023" y="290869"/>
                  <a:pt x="0" y="277846"/>
                  <a:pt x="0" y="261782"/>
                </a:cubicBezTo>
                <a:lnTo>
                  <a:pt x="0" y="2908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9933876"/>
              <a:satOff val="39811"/>
              <a:lumOff val="8628"/>
              <a:alphaOff val="0"/>
            </a:schemeClr>
          </a:fillRef>
          <a:effectRef idx="0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5710" tIns="41197" rIns="55710" bIns="41197" numCol="1" spcCol="1814" anchor="ctr" anchorCtr="0">
            <a:noAutofit/>
          </a:bodyPr>
          <a:lstStyle/>
          <a:p>
            <a:pPr algn="ctr" defTabSz="101594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kern="1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b="1" kern="12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482803" y="58182"/>
            <a:ext cx="13655040" cy="910742"/>
          </a:xfrm>
        </p:spPr>
        <p:txBody>
          <a:bodyPr>
            <a:normAutofit/>
          </a:bodyPr>
          <a:lstStyle/>
          <a:p>
            <a:r>
              <a:rPr lang="en-US" sz="3400" b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4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Tổ chức thực hiện và kiểm soát quy chế quản trị nhân lực</a:t>
            </a:r>
            <a:endParaRPr lang="en-US" sz="3400" b="1">
              <a:solidFill>
                <a:srgbClr val="008000"/>
              </a:solidFill>
            </a:endParaRPr>
          </a:p>
        </p:txBody>
      </p:sp>
      <p:pic>
        <p:nvPicPr>
          <p:cNvPr id="32" name="Picture 31" descr="Mẫu Chính Sách Đào Tạo Nhân Sự Chuẩn Cho Doanh Nghiệp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9"/>
          <a:stretch/>
        </p:blipFill>
        <p:spPr bwMode="auto">
          <a:xfrm>
            <a:off x="2438401" y="5810598"/>
            <a:ext cx="7776443" cy="24359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2285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762"/>
    </mc:Choice>
    <mc:Fallback xmlns="">
      <p:transition spd="slow" advTm="517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CONG VIEC KHAC\HOC LIEU DIEN TU\trang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771"/>
            <a:ext cx="14700605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24200" y="0"/>
            <a:ext cx="84817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BÀI KIỂM TRA CỦNG CỐ KIẾN THỨC</a:t>
            </a:r>
            <a:endParaRPr lang="en-US" sz="4800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10"/>
          <a:stretch/>
        </p:blipFill>
        <p:spPr bwMode="auto">
          <a:xfrm>
            <a:off x="376051" y="2433320"/>
            <a:ext cx="6279235" cy="3373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882" y="2433320"/>
            <a:ext cx="5876290" cy="3357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523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909">
        <p:circle/>
      </p:transition>
    </mc:Choice>
    <mc:Fallback xmlns="">
      <p:transition spd="slow" advTm="5909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PRING_QUIZ_SHAPE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73274" y="2221992"/>
            <a:ext cx="9486900" cy="5334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6" name="ISPRING_QUIZ_SHAPE2"/>
          <p:cNvSpPr txBox="1"/>
          <p:nvPr/>
        </p:nvSpPr>
        <p:spPr>
          <a:xfrm>
            <a:off x="877824" y="493776"/>
            <a:ext cx="12874752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3000" smtClean="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Câu hỏi kiểm tra</a:t>
            </a:r>
            <a:endParaRPr lang="en-US" sz="30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7" name="ISPRING_QUIZ_SHAPE3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3280" y="564896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8" name="ISPRING_QUIZ_SHAPE4"/>
          <p:cNvSpPr txBox="1"/>
          <p:nvPr/>
        </p:nvSpPr>
        <p:spPr>
          <a:xfrm>
            <a:off x="877824" y="1316736"/>
            <a:ext cx="12874752" cy="769441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vi-VN" sz="2200" smtClean="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Chọn đối tượng này và nhấp vào
nút "Chèn bài tập" để chỉnh sửa đối tượng này</a:t>
            </a:r>
            <a:endParaRPr lang="en-US" sz="22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671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5062"/>
    </mc:Choice>
    <mc:Fallback xmlns="">
      <p:transition spd="slow" advTm="285062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CONG VIEC KHAC\HOC LIEU DIEN TU\trang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43" y="0"/>
            <a:ext cx="14700605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082268" y="2797963"/>
            <a:ext cx="5879949" cy="1486114"/>
          </a:xfrm>
          <a:prstGeom prst="rect">
            <a:avLst/>
          </a:prstGeom>
          <a:noFill/>
        </p:spPr>
        <p:txBody>
          <a:bodyPr wrap="none" lIns="130622" tIns="65311" rIns="130622" bIns="6531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Thank you</a:t>
            </a:r>
            <a:endParaRPr lang="en-US" sz="8800" b="1" cap="all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820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CONG VIEC KHAC\HOC LIEU DIEN TU\trang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037" y="16626"/>
            <a:ext cx="14700605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01154" y="230269"/>
            <a:ext cx="6096000" cy="839784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46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07303" y="1904380"/>
            <a:ext cx="11661538" cy="9936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>
            <a:spAutoFit/>
          </a:bodyPr>
          <a:lstStyle/>
          <a:p>
            <a:pPr algn="just"/>
            <a:r>
              <a:rPr lang="nb-NO" sz="2800" smtClean="0">
                <a:latin typeface="Times New Roman" pitchFamily="18" charset="0"/>
                <a:cs typeface="Times New Roman" pitchFamily="18" charset="0"/>
              </a:rPr>
              <a:t>1/ Xây </a:t>
            </a:r>
            <a:r>
              <a:rPr lang="nb-NO" sz="2800">
                <a:latin typeface="Times New Roman" pitchFamily="18" charset="0"/>
                <a:cs typeface="Times New Roman" pitchFamily="18" charset="0"/>
              </a:rPr>
              <a:t>dựng được chính sách tuyển dụng, bố trí sử dụng lao động và khen thưởng trong HTX </a:t>
            </a:r>
            <a:r>
              <a:rPr lang="nb-NO" sz="2800" smtClean="0">
                <a:latin typeface="Times New Roman" pitchFamily="18" charset="0"/>
                <a:cs typeface="Times New Roman" pitchFamily="18" charset="0"/>
              </a:rPr>
              <a:t>nông nghiệp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29467" y="3665367"/>
            <a:ext cx="11639374" cy="9936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30622" tIns="65311" rIns="130622" bIns="65311">
            <a:spAutoFit/>
          </a:bodyPr>
          <a:lstStyle/>
          <a:p>
            <a:pPr algn="just"/>
            <a:r>
              <a:rPr lang="nb-NO" sz="2800" smtClean="0">
                <a:latin typeface="Times New Roman" pitchFamily="18" charset="0"/>
                <a:cs typeface="Times New Roman" pitchFamily="18" charset="0"/>
              </a:rPr>
              <a:t>2/ Thực </a:t>
            </a:r>
            <a:r>
              <a:rPr lang="nb-NO" sz="2800">
                <a:latin typeface="Times New Roman" pitchFamily="18" charset="0"/>
                <a:cs typeface="Times New Roman" pitchFamily="18" charset="0"/>
              </a:rPr>
              <a:t>hiện và kiểm soát được việc thực thi các chính sách, quy chế quản trị nhân lực trong HTX </a:t>
            </a:r>
            <a:r>
              <a:rPr lang="nb-NO" sz="2800" smtClean="0">
                <a:latin typeface="Times New Roman" pitchFamily="18" charset="0"/>
                <a:cs typeface="Times New Roman" pitchFamily="18" charset="0"/>
              </a:rPr>
              <a:t>nông nghiệp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3057665"/>
      </p:ext>
    </p:extLst>
  </p:cSld>
  <p:clrMapOvr>
    <a:masterClrMapping/>
  </p:clrMapOvr>
  <p:transition spd="slow" advTm="19854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CONG VIEC KHAC\HOC LIEU DIEN TU\trang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037" y="16626"/>
            <a:ext cx="14700605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03152" y="24931"/>
            <a:ext cx="4998720" cy="839784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46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</a:p>
        </p:txBody>
      </p:sp>
      <p:sp>
        <p:nvSpPr>
          <p:cNvPr id="19" name="Freeform 18"/>
          <p:cNvSpPr/>
          <p:nvPr/>
        </p:nvSpPr>
        <p:spPr>
          <a:xfrm>
            <a:off x="2182584" y="2204351"/>
            <a:ext cx="1317221" cy="917352"/>
          </a:xfrm>
          <a:custGeom>
            <a:avLst/>
            <a:gdLst>
              <a:gd name="connsiteX0" fmla="*/ 0 w 1176089"/>
              <a:gd name="connsiteY0" fmla="*/ 0 h 823262"/>
              <a:gd name="connsiteX1" fmla="*/ 764458 w 1176089"/>
              <a:gd name="connsiteY1" fmla="*/ 0 h 823262"/>
              <a:gd name="connsiteX2" fmla="*/ 1176089 w 1176089"/>
              <a:gd name="connsiteY2" fmla="*/ 411631 h 823262"/>
              <a:gd name="connsiteX3" fmla="*/ 764458 w 1176089"/>
              <a:gd name="connsiteY3" fmla="*/ 823262 h 823262"/>
              <a:gd name="connsiteX4" fmla="*/ 0 w 1176089"/>
              <a:gd name="connsiteY4" fmla="*/ 823262 h 823262"/>
              <a:gd name="connsiteX5" fmla="*/ 411631 w 1176089"/>
              <a:gd name="connsiteY5" fmla="*/ 411631 h 823262"/>
              <a:gd name="connsiteX6" fmla="*/ 0 w 1176089"/>
              <a:gd name="connsiteY6" fmla="*/ 0 h 8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6089" h="823262">
                <a:moveTo>
                  <a:pt x="1176088" y="0"/>
                </a:moveTo>
                <a:lnTo>
                  <a:pt x="1176088" y="535120"/>
                </a:lnTo>
                <a:lnTo>
                  <a:pt x="588045" y="823262"/>
                </a:lnTo>
                <a:lnTo>
                  <a:pt x="1" y="535120"/>
                </a:lnTo>
                <a:lnTo>
                  <a:pt x="1" y="0"/>
                </a:lnTo>
                <a:lnTo>
                  <a:pt x="588045" y="288142"/>
                </a:lnTo>
                <a:lnTo>
                  <a:pt x="1176088" y="0"/>
                </a:lnTo>
                <a:close/>
              </a:path>
            </a:pathLst>
          </a:custGeom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329" tIns="604343" rIns="16328" bIns="604344" numCol="1" spcCol="1814" anchor="ctr" anchorCtr="0">
            <a:noAutofit/>
          </a:bodyPr>
          <a:lstStyle/>
          <a:p>
            <a:pPr algn="ctr" defTabSz="11429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400" b="1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3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3499801" y="2207826"/>
            <a:ext cx="9149397" cy="756474"/>
          </a:xfrm>
          <a:custGeom>
            <a:avLst/>
            <a:gdLst>
              <a:gd name="connsiteX0" fmla="*/ 127412 w 764458"/>
              <a:gd name="connsiteY0" fmla="*/ 0 h 7248495"/>
              <a:gd name="connsiteX1" fmla="*/ 637046 w 764458"/>
              <a:gd name="connsiteY1" fmla="*/ 0 h 7248495"/>
              <a:gd name="connsiteX2" fmla="*/ 764458 w 764458"/>
              <a:gd name="connsiteY2" fmla="*/ 127412 h 7248495"/>
              <a:gd name="connsiteX3" fmla="*/ 764458 w 764458"/>
              <a:gd name="connsiteY3" fmla="*/ 7248495 h 7248495"/>
              <a:gd name="connsiteX4" fmla="*/ 764458 w 764458"/>
              <a:gd name="connsiteY4" fmla="*/ 7248495 h 7248495"/>
              <a:gd name="connsiteX5" fmla="*/ 0 w 764458"/>
              <a:gd name="connsiteY5" fmla="*/ 7248495 h 7248495"/>
              <a:gd name="connsiteX6" fmla="*/ 0 w 764458"/>
              <a:gd name="connsiteY6" fmla="*/ 7248495 h 7248495"/>
              <a:gd name="connsiteX7" fmla="*/ 0 w 764458"/>
              <a:gd name="connsiteY7" fmla="*/ 127412 h 7248495"/>
              <a:gd name="connsiteX8" fmla="*/ 127412 w 764458"/>
              <a:gd name="connsiteY8" fmla="*/ 0 h 7248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4458" h="7248495">
                <a:moveTo>
                  <a:pt x="764458" y="1208108"/>
                </a:moveTo>
                <a:lnTo>
                  <a:pt x="764458" y="6040387"/>
                </a:lnTo>
                <a:cubicBezTo>
                  <a:pt x="764458" y="6707607"/>
                  <a:pt x="758442" y="7248490"/>
                  <a:pt x="751021" y="7248490"/>
                </a:cubicBezTo>
                <a:lnTo>
                  <a:pt x="0" y="7248490"/>
                </a:lnTo>
                <a:lnTo>
                  <a:pt x="0" y="7248490"/>
                </a:lnTo>
                <a:lnTo>
                  <a:pt x="0" y="5"/>
                </a:lnTo>
                <a:lnTo>
                  <a:pt x="0" y="5"/>
                </a:lnTo>
                <a:lnTo>
                  <a:pt x="751021" y="5"/>
                </a:lnTo>
                <a:cubicBezTo>
                  <a:pt x="758442" y="5"/>
                  <a:pt x="764458" y="540888"/>
                  <a:pt x="764458" y="1208108"/>
                </a:cubicBezTo>
                <a:close/>
              </a:path>
            </a:pathLst>
          </a:custGeom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2872" tIns="69637" rIns="69637" bIns="69638" numCol="1" spcCol="1814" anchor="ctr" anchorCtr="0">
            <a:noAutofit/>
          </a:bodyPr>
          <a:lstStyle/>
          <a:p>
            <a:pPr marL="0" lvl="1" defTabSz="114294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Một số chính sách chủ yếu trong quy chế quản trị nhân lực</a:t>
            </a:r>
          </a:p>
        </p:txBody>
      </p:sp>
      <p:sp>
        <p:nvSpPr>
          <p:cNvPr id="21" name="Freeform 20"/>
          <p:cNvSpPr/>
          <p:nvPr/>
        </p:nvSpPr>
        <p:spPr>
          <a:xfrm>
            <a:off x="2182584" y="4002450"/>
            <a:ext cx="1317221" cy="917352"/>
          </a:xfrm>
          <a:custGeom>
            <a:avLst/>
            <a:gdLst>
              <a:gd name="connsiteX0" fmla="*/ 0 w 1176089"/>
              <a:gd name="connsiteY0" fmla="*/ 0 h 823262"/>
              <a:gd name="connsiteX1" fmla="*/ 764458 w 1176089"/>
              <a:gd name="connsiteY1" fmla="*/ 0 h 823262"/>
              <a:gd name="connsiteX2" fmla="*/ 1176089 w 1176089"/>
              <a:gd name="connsiteY2" fmla="*/ 411631 h 823262"/>
              <a:gd name="connsiteX3" fmla="*/ 764458 w 1176089"/>
              <a:gd name="connsiteY3" fmla="*/ 823262 h 823262"/>
              <a:gd name="connsiteX4" fmla="*/ 0 w 1176089"/>
              <a:gd name="connsiteY4" fmla="*/ 823262 h 823262"/>
              <a:gd name="connsiteX5" fmla="*/ 411631 w 1176089"/>
              <a:gd name="connsiteY5" fmla="*/ 411631 h 823262"/>
              <a:gd name="connsiteX6" fmla="*/ 0 w 1176089"/>
              <a:gd name="connsiteY6" fmla="*/ 0 h 8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6089" h="823262">
                <a:moveTo>
                  <a:pt x="1176088" y="0"/>
                </a:moveTo>
                <a:lnTo>
                  <a:pt x="1176088" y="535120"/>
                </a:lnTo>
                <a:lnTo>
                  <a:pt x="588045" y="823262"/>
                </a:lnTo>
                <a:lnTo>
                  <a:pt x="1" y="535120"/>
                </a:lnTo>
                <a:lnTo>
                  <a:pt x="1" y="0"/>
                </a:lnTo>
                <a:lnTo>
                  <a:pt x="588045" y="288142"/>
                </a:lnTo>
                <a:lnTo>
                  <a:pt x="1176088" y="0"/>
                </a:lnTo>
                <a:close/>
              </a:path>
            </a:pathLst>
          </a:custGeom>
        </p:spPr>
        <p:style>
          <a:lnRef idx="2">
            <a:schemeClr val="accent5">
              <a:hueOff val="-3311292"/>
              <a:satOff val="13270"/>
              <a:lumOff val="2876"/>
              <a:alphaOff val="0"/>
            </a:schemeClr>
          </a:lnRef>
          <a:fillRef idx="1">
            <a:schemeClr val="accent5">
              <a:hueOff val="-3311292"/>
              <a:satOff val="13270"/>
              <a:lumOff val="2876"/>
              <a:alphaOff val="0"/>
            </a:schemeClr>
          </a:fillRef>
          <a:effectRef idx="0">
            <a:schemeClr val="accent5">
              <a:hueOff val="-3311292"/>
              <a:satOff val="13270"/>
              <a:lumOff val="287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329" tIns="604343" rIns="16328" bIns="604344" numCol="1" spcCol="1814" anchor="ctr" anchorCtr="0">
            <a:noAutofit/>
          </a:bodyPr>
          <a:lstStyle/>
          <a:p>
            <a:pPr algn="ctr" defTabSz="11429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400" b="1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3499802" y="4002452"/>
            <a:ext cx="9149397" cy="706589"/>
          </a:xfrm>
          <a:custGeom>
            <a:avLst/>
            <a:gdLst>
              <a:gd name="connsiteX0" fmla="*/ 127412 w 764458"/>
              <a:gd name="connsiteY0" fmla="*/ 0 h 7248495"/>
              <a:gd name="connsiteX1" fmla="*/ 637046 w 764458"/>
              <a:gd name="connsiteY1" fmla="*/ 0 h 7248495"/>
              <a:gd name="connsiteX2" fmla="*/ 764458 w 764458"/>
              <a:gd name="connsiteY2" fmla="*/ 127412 h 7248495"/>
              <a:gd name="connsiteX3" fmla="*/ 764458 w 764458"/>
              <a:gd name="connsiteY3" fmla="*/ 7248495 h 7248495"/>
              <a:gd name="connsiteX4" fmla="*/ 764458 w 764458"/>
              <a:gd name="connsiteY4" fmla="*/ 7248495 h 7248495"/>
              <a:gd name="connsiteX5" fmla="*/ 0 w 764458"/>
              <a:gd name="connsiteY5" fmla="*/ 7248495 h 7248495"/>
              <a:gd name="connsiteX6" fmla="*/ 0 w 764458"/>
              <a:gd name="connsiteY6" fmla="*/ 7248495 h 7248495"/>
              <a:gd name="connsiteX7" fmla="*/ 0 w 764458"/>
              <a:gd name="connsiteY7" fmla="*/ 127412 h 7248495"/>
              <a:gd name="connsiteX8" fmla="*/ 127412 w 764458"/>
              <a:gd name="connsiteY8" fmla="*/ 0 h 7248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4458" h="7248495">
                <a:moveTo>
                  <a:pt x="764458" y="1208108"/>
                </a:moveTo>
                <a:lnTo>
                  <a:pt x="764458" y="6040387"/>
                </a:lnTo>
                <a:cubicBezTo>
                  <a:pt x="764458" y="6707607"/>
                  <a:pt x="758442" y="7248490"/>
                  <a:pt x="751021" y="7248490"/>
                </a:cubicBezTo>
                <a:lnTo>
                  <a:pt x="0" y="7248490"/>
                </a:lnTo>
                <a:lnTo>
                  <a:pt x="0" y="7248490"/>
                </a:lnTo>
                <a:lnTo>
                  <a:pt x="0" y="5"/>
                </a:lnTo>
                <a:lnTo>
                  <a:pt x="0" y="5"/>
                </a:lnTo>
                <a:lnTo>
                  <a:pt x="751021" y="5"/>
                </a:lnTo>
                <a:cubicBezTo>
                  <a:pt x="758442" y="5"/>
                  <a:pt x="764458" y="540888"/>
                  <a:pt x="764458" y="1208108"/>
                </a:cubicBezTo>
                <a:close/>
              </a:path>
            </a:pathLst>
          </a:custGeom>
        </p:spPr>
        <p:style>
          <a:lnRef idx="2">
            <a:schemeClr val="accent5">
              <a:hueOff val="-3311292"/>
              <a:satOff val="13270"/>
              <a:lumOff val="2876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2872" tIns="69637" rIns="69637" bIns="69638" numCol="1" spcCol="1814" anchor="ctr" anchorCtr="0">
            <a:noAutofit/>
          </a:bodyPr>
          <a:lstStyle/>
          <a:p>
            <a:pPr marL="0" lvl="1" defTabSz="114294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Quy trình xây dựng quy chế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quản trị nhân lực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trong hợp tác xã</a:t>
            </a:r>
          </a:p>
        </p:txBody>
      </p:sp>
      <p:sp>
        <p:nvSpPr>
          <p:cNvPr id="16" name="Freeform 15"/>
          <p:cNvSpPr/>
          <p:nvPr/>
        </p:nvSpPr>
        <p:spPr>
          <a:xfrm>
            <a:off x="2188027" y="5747193"/>
            <a:ext cx="1317221" cy="917352"/>
          </a:xfrm>
          <a:custGeom>
            <a:avLst/>
            <a:gdLst>
              <a:gd name="connsiteX0" fmla="*/ 0 w 1176089"/>
              <a:gd name="connsiteY0" fmla="*/ 0 h 823262"/>
              <a:gd name="connsiteX1" fmla="*/ 764458 w 1176089"/>
              <a:gd name="connsiteY1" fmla="*/ 0 h 823262"/>
              <a:gd name="connsiteX2" fmla="*/ 1176089 w 1176089"/>
              <a:gd name="connsiteY2" fmla="*/ 411631 h 823262"/>
              <a:gd name="connsiteX3" fmla="*/ 764458 w 1176089"/>
              <a:gd name="connsiteY3" fmla="*/ 823262 h 823262"/>
              <a:gd name="connsiteX4" fmla="*/ 0 w 1176089"/>
              <a:gd name="connsiteY4" fmla="*/ 823262 h 823262"/>
              <a:gd name="connsiteX5" fmla="*/ 411631 w 1176089"/>
              <a:gd name="connsiteY5" fmla="*/ 411631 h 823262"/>
              <a:gd name="connsiteX6" fmla="*/ 0 w 1176089"/>
              <a:gd name="connsiteY6" fmla="*/ 0 h 8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6089" h="823262">
                <a:moveTo>
                  <a:pt x="1176088" y="0"/>
                </a:moveTo>
                <a:lnTo>
                  <a:pt x="1176088" y="535120"/>
                </a:lnTo>
                <a:lnTo>
                  <a:pt x="588045" y="823262"/>
                </a:lnTo>
                <a:lnTo>
                  <a:pt x="1" y="535120"/>
                </a:lnTo>
                <a:lnTo>
                  <a:pt x="1" y="0"/>
                </a:lnTo>
                <a:lnTo>
                  <a:pt x="588045" y="288142"/>
                </a:lnTo>
                <a:lnTo>
                  <a:pt x="1176088" y="0"/>
                </a:lnTo>
                <a:close/>
              </a:path>
            </a:pathLst>
          </a:custGeom>
        </p:spPr>
        <p:style>
          <a:lnRef idx="2">
            <a:schemeClr val="accent5">
              <a:hueOff val="-9933876"/>
              <a:satOff val="39811"/>
              <a:lumOff val="8628"/>
              <a:alphaOff val="0"/>
            </a:schemeClr>
          </a:lnRef>
          <a:fillRef idx="1">
            <a:schemeClr val="accent5">
              <a:hueOff val="-9933876"/>
              <a:satOff val="39811"/>
              <a:lumOff val="8628"/>
              <a:alphaOff val="0"/>
            </a:schemeClr>
          </a:fillRef>
          <a:effectRef idx="0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329" tIns="604343" rIns="16328" bIns="604344" numCol="1" spcCol="1814" anchor="ctr" anchorCtr="0">
            <a:noAutofit/>
          </a:bodyPr>
          <a:lstStyle/>
          <a:p>
            <a:pPr algn="ctr" defTabSz="11429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400" b="1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3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3505246" y="5747194"/>
            <a:ext cx="9143952" cy="749771"/>
          </a:xfrm>
          <a:custGeom>
            <a:avLst/>
            <a:gdLst>
              <a:gd name="connsiteX0" fmla="*/ 127412 w 764458"/>
              <a:gd name="connsiteY0" fmla="*/ 0 h 7248495"/>
              <a:gd name="connsiteX1" fmla="*/ 637046 w 764458"/>
              <a:gd name="connsiteY1" fmla="*/ 0 h 7248495"/>
              <a:gd name="connsiteX2" fmla="*/ 764458 w 764458"/>
              <a:gd name="connsiteY2" fmla="*/ 127412 h 7248495"/>
              <a:gd name="connsiteX3" fmla="*/ 764458 w 764458"/>
              <a:gd name="connsiteY3" fmla="*/ 7248495 h 7248495"/>
              <a:gd name="connsiteX4" fmla="*/ 764458 w 764458"/>
              <a:gd name="connsiteY4" fmla="*/ 7248495 h 7248495"/>
              <a:gd name="connsiteX5" fmla="*/ 0 w 764458"/>
              <a:gd name="connsiteY5" fmla="*/ 7248495 h 7248495"/>
              <a:gd name="connsiteX6" fmla="*/ 0 w 764458"/>
              <a:gd name="connsiteY6" fmla="*/ 7248495 h 7248495"/>
              <a:gd name="connsiteX7" fmla="*/ 0 w 764458"/>
              <a:gd name="connsiteY7" fmla="*/ 127412 h 7248495"/>
              <a:gd name="connsiteX8" fmla="*/ 127412 w 764458"/>
              <a:gd name="connsiteY8" fmla="*/ 0 h 7248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4458" h="7248495">
                <a:moveTo>
                  <a:pt x="764458" y="1208108"/>
                </a:moveTo>
                <a:lnTo>
                  <a:pt x="764458" y="6040387"/>
                </a:lnTo>
                <a:cubicBezTo>
                  <a:pt x="764458" y="6707607"/>
                  <a:pt x="758442" y="7248490"/>
                  <a:pt x="751021" y="7248490"/>
                </a:cubicBezTo>
                <a:lnTo>
                  <a:pt x="0" y="7248490"/>
                </a:lnTo>
                <a:lnTo>
                  <a:pt x="0" y="7248490"/>
                </a:lnTo>
                <a:lnTo>
                  <a:pt x="0" y="5"/>
                </a:lnTo>
                <a:lnTo>
                  <a:pt x="0" y="5"/>
                </a:lnTo>
                <a:lnTo>
                  <a:pt x="751021" y="5"/>
                </a:lnTo>
                <a:cubicBezTo>
                  <a:pt x="758442" y="5"/>
                  <a:pt x="764458" y="540888"/>
                  <a:pt x="764458" y="1208108"/>
                </a:cubicBezTo>
                <a:close/>
              </a:path>
            </a:pathLst>
          </a:custGeom>
        </p:spPr>
        <p:style>
          <a:lnRef idx="2">
            <a:schemeClr val="accent5">
              <a:hueOff val="-9933876"/>
              <a:satOff val="39811"/>
              <a:lumOff val="8628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2872" tIns="69637" rIns="69637" bIns="69638" numCol="1" spcCol="1814" anchor="ctr" anchorCtr="0">
            <a:noAutofit/>
          </a:bodyPr>
          <a:lstStyle/>
          <a:p>
            <a:pPr marL="0" lvl="1" defTabSz="114294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Tổ chức thực hiện và kiểm soát quy chế quản trị nhân lực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625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996"/>
    </mc:Choice>
    <mc:Fallback xmlns="">
      <p:transition spd="slow" advTm="189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 animBg="1"/>
      <p:bldP spid="20" grpId="0" animBg="1"/>
      <p:bldP spid="21" grpId="0" animBg="1"/>
      <p:bldP spid="22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CONG VIEC KHAC\HOC LIEU DIEN TU\trang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05" y="297"/>
            <a:ext cx="14700605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82803" y="58182"/>
            <a:ext cx="13655040" cy="910742"/>
          </a:xfrm>
        </p:spPr>
        <p:txBody>
          <a:bodyPr>
            <a:normAutofit/>
          </a:bodyPr>
          <a:lstStyle/>
          <a:p>
            <a:r>
              <a:rPr lang="en-US" sz="34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400" b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34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chính sách chủ yếu trong quy chế quản trị nhân lực</a:t>
            </a:r>
            <a:endParaRPr lang="en-US" sz="3400" b="1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844217" y="1206930"/>
            <a:ext cx="11957383" cy="785318"/>
          </a:xfrm>
          <a:custGeom>
            <a:avLst/>
            <a:gdLst>
              <a:gd name="connsiteX0" fmla="*/ 0 w 4408551"/>
              <a:gd name="connsiteY0" fmla="*/ 0 h 461953"/>
              <a:gd name="connsiteX1" fmla="*/ 4177575 w 4408551"/>
              <a:gd name="connsiteY1" fmla="*/ 0 h 461953"/>
              <a:gd name="connsiteX2" fmla="*/ 4408551 w 4408551"/>
              <a:gd name="connsiteY2" fmla="*/ 230977 h 461953"/>
              <a:gd name="connsiteX3" fmla="*/ 4177575 w 4408551"/>
              <a:gd name="connsiteY3" fmla="*/ 461953 h 461953"/>
              <a:gd name="connsiteX4" fmla="*/ 0 w 4408551"/>
              <a:gd name="connsiteY4" fmla="*/ 461953 h 461953"/>
              <a:gd name="connsiteX5" fmla="*/ 0 w 4408551"/>
              <a:gd name="connsiteY5" fmla="*/ 0 h 461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08551" h="461953">
                <a:moveTo>
                  <a:pt x="4408551" y="461952"/>
                </a:moveTo>
                <a:lnTo>
                  <a:pt x="230976" y="461952"/>
                </a:lnTo>
                <a:lnTo>
                  <a:pt x="0" y="230976"/>
                </a:lnTo>
                <a:lnTo>
                  <a:pt x="230976" y="1"/>
                </a:lnTo>
                <a:lnTo>
                  <a:pt x="4408551" y="1"/>
                </a:lnTo>
                <a:lnTo>
                  <a:pt x="4408551" y="461952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5973" tIns="114296" rIns="213349" bIns="114296" numCol="1" spcCol="1814" anchor="ctr" anchorCtr="0">
            <a:noAutofit/>
          </a:bodyPr>
          <a:lstStyle/>
          <a:p>
            <a:pPr algn="ctr" defTabSz="133343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9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Chính sách về điều kiện tuyển dụng</a:t>
            </a:r>
          </a:p>
        </p:txBody>
      </p:sp>
      <p:sp>
        <p:nvSpPr>
          <p:cNvPr id="16" name="Freeform 15"/>
          <p:cNvSpPr/>
          <p:nvPr/>
        </p:nvSpPr>
        <p:spPr>
          <a:xfrm>
            <a:off x="844217" y="2226667"/>
            <a:ext cx="11957383" cy="785318"/>
          </a:xfrm>
          <a:custGeom>
            <a:avLst/>
            <a:gdLst>
              <a:gd name="connsiteX0" fmla="*/ 0 w 4408551"/>
              <a:gd name="connsiteY0" fmla="*/ 0 h 461953"/>
              <a:gd name="connsiteX1" fmla="*/ 4177575 w 4408551"/>
              <a:gd name="connsiteY1" fmla="*/ 0 h 461953"/>
              <a:gd name="connsiteX2" fmla="*/ 4408551 w 4408551"/>
              <a:gd name="connsiteY2" fmla="*/ 230977 h 461953"/>
              <a:gd name="connsiteX3" fmla="*/ 4177575 w 4408551"/>
              <a:gd name="connsiteY3" fmla="*/ 461953 h 461953"/>
              <a:gd name="connsiteX4" fmla="*/ 0 w 4408551"/>
              <a:gd name="connsiteY4" fmla="*/ 461953 h 461953"/>
              <a:gd name="connsiteX5" fmla="*/ 0 w 4408551"/>
              <a:gd name="connsiteY5" fmla="*/ 0 h 461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08551" h="461953">
                <a:moveTo>
                  <a:pt x="4408551" y="461952"/>
                </a:moveTo>
                <a:lnTo>
                  <a:pt x="230976" y="461952"/>
                </a:lnTo>
                <a:lnTo>
                  <a:pt x="0" y="230976"/>
                </a:lnTo>
                <a:lnTo>
                  <a:pt x="230976" y="1"/>
                </a:lnTo>
                <a:lnTo>
                  <a:pt x="4408551" y="1"/>
                </a:lnTo>
                <a:lnTo>
                  <a:pt x="4408551" y="46195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780253"/>
              <a:satOff val="-973"/>
              <a:lumOff val="229"/>
              <a:alphaOff val="0"/>
            </a:schemeClr>
          </a:fillRef>
          <a:effectRef idx="0">
            <a:schemeClr val="accent2">
              <a:hueOff val="780253"/>
              <a:satOff val="-973"/>
              <a:lumOff val="22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5973" tIns="114296" rIns="213349" bIns="114296" numCol="1" spcCol="1814" anchor="ctr" anchorCtr="0">
            <a:noAutofit/>
          </a:bodyPr>
          <a:lstStyle/>
          <a:p>
            <a:pPr algn="ctr" defTabSz="133343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9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Chính sách về bố trí sử dụng</a:t>
            </a:r>
          </a:p>
        </p:txBody>
      </p:sp>
      <p:sp>
        <p:nvSpPr>
          <p:cNvPr id="18" name="Freeform 17"/>
          <p:cNvSpPr/>
          <p:nvPr/>
        </p:nvSpPr>
        <p:spPr>
          <a:xfrm>
            <a:off x="844217" y="3246407"/>
            <a:ext cx="11957383" cy="785318"/>
          </a:xfrm>
          <a:custGeom>
            <a:avLst/>
            <a:gdLst>
              <a:gd name="connsiteX0" fmla="*/ 0 w 4408551"/>
              <a:gd name="connsiteY0" fmla="*/ 0 h 461953"/>
              <a:gd name="connsiteX1" fmla="*/ 4177575 w 4408551"/>
              <a:gd name="connsiteY1" fmla="*/ 0 h 461953"/>
              <a:gd name="connsiteX2" fmla="*/ 4408551 w 4408551"/>
              <a:gd name="connsiteY2" fmla="*/ 230977 h 461953"/>
              <a:gd name="connsiteX3" fmla="*/ 4177575 w 4408551"/>
              <a:gd name="connsiteY3" fmla="*/ 461953 h 461953"/>
              <a:gd name="connsiteX4" fmla="*/ 0 w 4408551"/>
              <a:gd name="connsiteY4" fmla="*/ 461953 h 461953"/>
              <a:gd name="connsiteX5" fmla="*/ 0 w 4408551"/>
              <a:gd name="connsiteY5" fmla="*/ 0 h 461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08551" h="461953">
                <a:moveTo>
                  <a:pt x="4408551" y="461952"/>
                </a:moveTo>
                <a:lnTo>
                  <a:pt x="230976" y="461952"/>
                </a:lnTo>
                <a:lnTo>
                  <a:pt x="0" y="230976"/>
                </a:lnTo>
                <a:lnTo>
                  <a:pt x="230976" y="1"/>
                </a:lnTo>
                <a:lnTo>
                  <a:pt x="4408551" y="1"/>
                </a:lnTo>
                <a:lnTo>
                  <a:pt x="4408551" y="461952"/>
                </a:lnTo>
                <a:close/>
              </a:path>
            </a:pathLst>
          </a:custGeom>
          <a:solidFill>
            <a:schemeClr val="accent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1560506"/>
              <a:satOff val="-1946"/>
              <a:lumOff val="458"/>
              <a:alphaOff val="0"/>
            </a:schemeClr>
          </a:fillRef>
          <a:effectRef idx="0">
            <a:schemeClr val="accent2">
              <a:hueOff val="1560506"/>
              <a:satOff val="-1946"/>
              <a:lumOff val="45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5973" tIns="114296" rIns="213349" bIns="114296" numCol="1" spcCol="1814" anchor="ctr" anchorCtr="0">
            <a:noAutofit/>
          </a:bodyPr>
          <a:lstStyle/>
          <a:p>
            <a:pPr algn="ctr" defTabSz="133343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9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Chính sách về tiền lương, phụ cấp; chính sách đào tạo, phát triển</a:t>
            </a:r>
          </a:p>
        </p:txBody>
      </p:sp>
      <p:sp>
        <p:nvSpPr>
          <p:cNvPr id="20" name="Freeform 19"/>
          <p:cNvSpPr/>
          <p:nvPr/>
        </p:nvSpPr>
        <p:spPr>
          <a:xfrm>
            <a:off x="844217" y="4266149"/>
            <a:ext cx="11957383" cy="785315"/>
          </a:xfrm>
          <a:custGeom>
            <a:avLst/>
            <a:gdLst>
              <a:gd name="connsiteX0" fmla="*/ 0 w 4408551"/>
              <a:gd name="connsiteY0" fmla="*/ 0 h 461953"/>
              <a:gd name="connsiteX1" fmla="*/ 4177575 w 4408551"/>
              <a:gd name="connsiteY1" fmla="*/ 0 h 461953"/>
              <a:gd name="connsiteX2" fmla="*/ 4408551 w 4408551"/>
              <a:gd name="connsiteY2" fmla="*/ 230977 h 461953"/>
              <a:gd name="connsiteX3" fmla="*/ 4177575 w 4408551"/>
              <a:gd name="connsiteY3" fmla="*/ 461953 h 461953"/>
              <a:gd name="connsiteX4" fmla="*/ 0 w 4408551"/>
              <a:gd name="connsiteY4" fmla="*/ 461953 h 461953"/>
              <a:gd name="connsiteX5" fmla="*/ 0 w 4408551"/>
              <a:gd name="connsiteY5" fmla="*/ 0 h 461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08551" h="461953">
                <a:moveTo>
                  <a:pt x="4408551" y="461952"/>
                </a:moveTo>
                <a:lnTo>
                  <a:pt x="230976" y="461952"/>
                </a:lnTo>
                <a:lnTo>
                  <a:pt x="0" y="230976"/>
                </a:lnTo>
                <a:lnTo>
                  <a:pt x="230976" y="1"/>
                </a:lnTo>
                <a:lnTo>
                  <a:pt x="4408551" y="1"/>
                </a:lnTo>
                <a:lnTo>
                  <a:pt x="4408551" y="46195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2340759"/>
              <a:satOff val="-2919"/>
              <a:lumOff val="686"/>
              <a:alphaOff val="0"/>
            </a:schemeClr>
          </a:fillRef>
          <a:effectRef idx="0">
            <a:schemeClr val="accent2">
              <a:hueOff val="2340759"/>
              <a:satOff val="-2919"/>
              <a:lumOff val="68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5973" tIns="114294" rIns="213349" bIns="114294" numCol="1" spcCol="1814" anchor="ctr" anchorCtr="0">
            <a:noAutofit/>
          </a:bodyPr>
          <a:lstStyle/>
          <a:p>
            <a:pPr algn="ctr" defTabSz="133343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9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Chính sách bảo hiểm xã hội, bảo hiểm y tế</a:t>
            </a:r>
          </a:p>
        </p:txBody>
      </p:sp>
      <p:sp>
        <p:nvSpPr>
          <p:cNvPr id="22" name="Freeform 21"/>
          <p:cNvSpPr/>
          <p:nvPr/>
        </p:nvSpPr>
        <p:spPr>
          <a:xfrm>
            <a:off x="844217" y="5285885"/>
            <a:ext cx="11957383" cy="785316"/>
          </a:xfrm>
          <a:custGeom>
            <a:avLst/>
            <a:gdLst>
              <a:gd name="connsiteX0" fmla="*/ 0 w 4408551"/>
              <a:gd name="connsiteY0" fmla="*/ 0 h 461953"/>
              <a:gd name="connsiteX1" fmla="*/ 4177575 w 4408551"/>
              <a:gd name="connsiteY1" fmla="*/ 0 h 461953"/>
              <a:gd name="connsiteX2" fmla="*/ 4408551 w 4408551"/>
              <a:gd name="connsiteY2" fmla="*/ 230977 h 461953"/>
              <a:gd name="connsiteX3" fmla="*/ 4177575 w 4408551"/>
              <a:gd name="connsiteY3" fmla="*/ 461953 h 461953"/>
              <a:gd name="connsiteX4" fmla="*/ 0 w 4408551"/>
              <a:gd name="connsiteY4" fmla="*/ 461953 h 461953"/>
              <a:gd name="connsiteX5" fmla="*/ 0 w 4408551"/>
              <a:gd name="connsiteY5" fmla="*/ 0 h 461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08551" h="461953">
                <a:moveTo>
                  <a:pt x="4408551" y="461952"/>
                </a:moveTo>
                <a:lnTo>
                  <a:pt x="230976" y="461952"/>
                </a:lnTo>
                <a:lnTo>
                  <a:pt x="0" y="230976"/>
                </a:lnTo>
                <a:lnTo>
                  <a:pt x="230976" y="1"/>
                </a:lnTo>
                <a:lnTo>
                  <a:pt x="4408551" y="1"/>
                </a:lnTo>
                <a:lnTo>
                  <a:pt x="4408551" y="461952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3121013"/>
              <a:satOff val="-3893"/>
              <a:lumOff val="915"/>
              <a:alphaOff val="0"/>
            </a:schemeClr>
          </a:fillRef>
          <a:effectRef idx="0">
            <a:schemeClr val="accent2">
              <a:hueOff val="3121013"/>
              <a:satOff val="-3893"/>
              <a:lumOff val="91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5973" tIns="114296" rIns="213349" bIns="114294" numCol="1" spcCol="1814" anchor="ctr" anchorCtr="0">
            <a:noAutofit/>
          </a:bodyPr>
          <a:lstStyle/>
          <a:p>
            <a:pPr algn="ctr" defTabSz="133343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9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Chính sách về chế độ làm việc</a:t>
            </a:r>
          </a:p>
        </p:txBody>
      </p:sp>
      <p:sp>
        <p:nvSpPr>
          <p:cNvPr id="24" name="Freeform 23"/>
          <p:cNvSpPr/>
          <p:nvPr/>
        </p:nvSpPr>
        <p:spPr>
          <a:xfrm>
            <a:off x="844217" y="6305623"/>
            <a:ext cx="11957383" cy="785316"/>
          </a:xfrm>
          <a:custGeom>
            <a:avLst/>
            <a:gdLst>
              <a:gd name="connsiteX0" fmla="*/ 0 w 4408551"/>
              <a:gd name="connsiteY0" fmla="*/ 0 h 461953"/>
              <a:gd name="connsiteX1" fmla="*/ 4177575 w 4408551"/>
              <a:gd name="connsiteY1" fmla="*/ 0 h 461953"/>
              <a:gd name="connsiteX2" fmla="*/ 4408551 w 4408551"/>
              <a:gd name="connsiteY2" fmla="*/ 230977 h 461953"/>
              <a:gd name="connsiteX3" fmla="*/ 4177575 w 4408551"/>
              <a:gd name="connsiteY3" fmla="*/ 461953 h 461953"/>
              <a:gd name="connsiteX4" fmla="*/ 0 w 4408551"/>
              <a:gd name="connsiteY4" fmla="*/ 461953 h 461953"/>
              <a:gd name="connsiteX5" fmla="*/ 0 w 4408551"/>
              <a:gd name="connsiteY5" fmla="*/ 0 h 461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08551" h="461953">
                <a:moveTo>
                  <a:pt x="4408551" y="461952"/>
                </a:moveTo>
                <a:lnTo>
                  <a:pt x="230976" y="461952"/>
                </a:lnTo>
                <a:lnTo>
                  <a:pt x="0" y="230976"/>
                </a:lnTo>
                <a:lnTo>
                  <a:pt x="230976" y="1"/>
                </a:lnTo>
                <a:lnTo>
                  <a:pt x="4408551" y="1"/>
                </a:lnTo>
                <a:lnTo>
                  <a:pt x="4408551" y="461952"/>
                </a:lnTo>
                <a:close/>
              </a:path>
            </a:pathLst>
          </a:custGeom>
          <a:solidFill>
            <a:schemeClr val="accent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3901266"/>
              <a:satOff val="-4866"/>
              <a:lumOff val="1144"/>
              <a:alphaOff val="0"/>
            </a:schemeClr>
          </a:fillRef>
          <a:effectRef idx="0">
            <a:schemeClr val="accent2">
              <a:hueOff val="3901266"/>
              <a:satOff val="-4866"/>
              <a:lumOff val="114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5973" tIns="114296" rIns="213349" bIns="114294" numCol="1" spcCol="1814" anchor="ctr" anchorCtr="0">
            <a:noAutofit/>
          </a:bodyPr>
          <a:lstStyle/>
          <a:p>
            <a:pPr algn="ctr" defTabSz="133343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9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Chính sách về môi trường làm việc, điều kiện trang bị phương tiện, vật chất</a:t>
            </a:r>
          </a:p>
        </p:txBody>
      </p:sp>
      <p:sp>
        <p:nvSpPr>
          <p:cNvPr id="26" name="Freeform 25"/>
          <p:cNvSpPr/>
          <p:nvPr/>
        </p:nvSpPr>
        <p:spPr>
          <a:xfrm>
            <a:off x="844217" y="7325362"/>
            <a:ext cx="11957383" cy="785316"/>
          </a:xfrm>
          <a:custGeom>
            <a:avLst/>
            <a:gdLst>
              <a:gd name="connsiteX0" fmla="*/ 0 w 4408551"/>
              <a:gd name="connsiteY0" fmla="*/ 0 h 461953"/>
              <a:gd name="connsiteX1" fmla="*/ 4177575 w 4408551"/>
              <a:gd name="connsiteY1" fmla="*/ 0 h 461953"/>
              <a:gd name="connsiteX2" fmla="*/ 4408551 w 4408551"/>
              <a:gd name="connsiteY2" fmla="*/ 230977 h 461953"/>
              <a:gd name="connsiteX3" fmla="*/ 4177575 w 4408551"/>
              <a:gd name="connsiteY3" fmla="*/ 461953 h 461953"/>
              <a:gd name="connsiteX4" fmla="*/ 0 w 4408551"/>
              <a:gd name="connsiteY4" fmla="*/ 461953 h 461953"/>
              <a:gd name="connsiteX5" fmla="*/ 0 w 4408551"/>
              <a:gd name="connsiteY5" fmla="*/ 0 h 461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08551" h="461953">
                <a:moveTo>
                  <a:pt x="4408551" y="461952"/>
                </a:moveTo>
                <a:lnTo>
                  <a:pt x="230976" y="461952"/>
                </a:lnTo>
                <a:lnTo>
                  <a:pt x="0" y="230976"/>
                </a:lnTo>
                <a:lnTo>
                  <a:pt x="230976" y="1"/>
                </a:lnTo>
                <a:lnTo>
                  <a:pt x="4408551" y="1"/>
                </a:lnTo>
                <a:lnTo>
                  <a:pt x="4408551" y="461952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4681519"/>
              <a:satOff val="-5839"/>
              <a:lumOff val="1373"/>
              <a:alphaOff val="0"/>
            </a:schemeClr>
          </a:fillRef>
          <a:effectRef idx="0">
            <a:schemeClr val="accent2">
              <a:hueOff val="4681519"/>
              <a:satOff val="-5839"/>
              <a:lumOff val="137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5973" tIns="114296" rIns="213349" bIns="114294" numCol="1" spcCol="1814" anchor="ctr" anchorCtr="0">
            <a:noAutofit/>
          </a:bodyPr>
          <a:lstStyle/>
          <a:p>
            <a:pPr algn="ctr" defTabSz="133343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9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Chính sách đặc thù sau khi kết thúc hợp đồng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170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4215">
        <p:split orient="vert"/>
      </p:transition>
    </mc:Choice>
    <mc:Fallback xmlns="">
      <p:transition spd="slow" advTm="54215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  <p:bldP spid="16" grpId="0" animBg="1"/>
      <p:bldP spid="18" grpId="0" animBg="1"/>
      <p:bldP spid="20" grpId="0" animBg="1"/>
      <p:bldP spid="22" grpId="0" animBg="1"/>
      <p:bldP spid="24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CONG VIEC KHAC\HOC LIEU DIEN TU\trang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04" y="297"/>
            <a:ext cx="14700604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82803" y="58182"/>
            <a:ext cx="13655040" cy="910742"/>
          </a:xfrm>
        </p:spPr>
        <p:txBody>
          <a:bodyPr>
            <a:normAutofit/>
          </a:bodyPr>
          <a:lstStyle/>
          <a:p>
            <a:r>
              <a:rPr lang="en-US" sz="3400" b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4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Quy trình xây dựng quy chế nhân sự trong hợp tác xã</a:t>
            </a:r>
            <a:endParaRPr lang="en-US" sz="3400" b="1">
              <a:solidFill>
                <a:srgbClr val="008000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262276" y="1704368"/>
            <a:ext cx="1100637" cy="766517"/>
          </a:xfrm>
          <a:custGeom>
            <a:avLst/>
            <a:gdLst>
              <a:gd name="connsiteX0" fmla="*/ 0 w 982712"/>
              <a:gd name="connsiteY0" fmla="*/ 0 h 687898"/>
              <a:gd name="connsiteX1" fmla="*/ 638763 w 982712"/>
              <a:gd name="connsiteY1" fmla="*/ 0 h 687898"/>
              <a:gd name="connsiteX2" fmla="*/ 982712 w 982712"/>
              <a:gd name="connsiteY2" fmla="*/ 343949 h 687898"/>
              <a:gd name="connsiteX3" fmla="*/ 638763 w 982712"/>
              <a:gd name="connsiteY3" fmla="*/ 687898 h 687898"/>
              <a:gd name="connsiteX4" fmla="*/ 0 w 982712"/>
              <a:gd name="connsiteY4" fmla="*/ 687898 h 687898"/>
              <a:gd name="connsiteX5" fmla="*/ 343949 w 982712"/>
              <a:gd name="connsiteY5" fmla="*/ 343949 h 687898"/>
              <a:gd name="connsiteX6" fmla="*/ 0 w 982712"/>
              <a:gd name="connsiteY6" fmla="*/ 0 h 687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2712" h="687898">
                <a:moveTo>
                  <a:pt x="982711" y="0"/>
                </a:moveTo>
                <a:lnTo>
                  <a:pt x="982711" y="447134"/>
                </a:lnTo>
                <a:lnTo>
                  <a:pt x="491356" y="687898"/>
                </a:lnTo>
                <a:lnTo>
                  <a:pt x="1" y="447134"/>
                </a:lnTo>
                <a:lnTo>
                  <a:pt x="1" y="0"/>
                </a:lnTo>
                <a:lnTo>
                  <a:pt x="491356" y="240764"/>
                </a:lnTo>
                <a:lnTo>
                  <a:pt x="982711" y="0"/>
                </a:lnTo>
                <a:close/>
              </a:path>
            </a:pathLst>
          </a:cu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328" tIns="507660" rIns="16328" bIns="507659" numCol="1" spcCol="1814" anchor="ctr" anchorCtr="0">
            <a:noAutofit/>
          </a:bodyPr>
          <a:lstStyle/>
          <a:p>
            <a:pPr algn="ctr" defTabSz="11429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9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0" name="Freeform 9"/>
          <p:cNvSpPr/>
          <p:nvPr/>
        </p:nvSpPr>
        <p:spPr>
          <a:xfrm>
            <a:off x="3362910" y="1704370"/>
            <a:ext cx="8660371" cy="766516"/>
          </a:xfrm>
          <a:custGeom>
            <a:avLst/>
            <a:gdLst>
              <a:gd name="connsiteX0" fmla="*/ 106462 w 638762"/>
              <a:gd name="connsiteY0" fmla="*/ 0 h 8379901"/>
              <a:gd name="connsiteX1" fmla="*/ 532300 w 638762"/>
              <a:gd name="connsiteY1" fmla="*/ 0 h 8379901"/>
              <a:gd name="connsiteX2" fmla="*/ 638762 w 638762"/>
              <a:gd name="connsiteY2" fmla="*/ 106462 h 8379901"/>
              <a:gd name="connsiteX3" fmla="*/ 638762 w 638762"/>
              <a:gd name="connsiteY3" fmla="*/ 8379901 h 8379901"/>
              <a:gd name="connsiteX4" fmla="*/ 638762 w 638762"/>
              <a:gd name="connsiteY4" fmla="*/ 8379901 h 8379901"/>
              <a:gd name="connsiteX5" fmla="*/ 0 w 638762"/>
              <a:gd name="connsiteY5" fmla="*/ 8379901 h 8379901"/>
              <a:gd name="connsiteX6" fmla="*/ 0 w 638762"/>
              <a:gd name="connsiteY6" fmla="*/ 8379901 h 8379901"/>
              <a:gd name="connsiteX7" fmla="*/ 0 w 638762"/>
              <a:gd name="connsiteY7" fmla="*/ 106462 h 8379901"/>
              <a:gd name="connsiteX8" fmla="*/ 106462 w 638762"/>
              <a:gd name="connsiteY8" fmla="*/ 0 h 8379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8762" h="8379901">
                <a:moveTo>
                  <a:pt x="638762" y="1396676"/>
                </a:moveTo>
                <a:lnTo>
                  <a:pt x="638762" y="6983225"/>
                </a:lnTo>
                <a:cubicBezTo>
                  <a:pt x="638762" y="7754580"/>
                  <a:pt x="635129" y="8379894"/>
                  <a:pt x="630647" y="8379894"/>
                </a:cubicBezTo>
                <a:lnTo>
                  <a:pt x="0" y="8379894"/>
                </a:lnTo>
                <a:lnTo>
                  <a:pt x="0" y="8379894"/>
                </a:lnTo>
                <a:lnTo>
                  <a:pt x="0" y="7"/>
                </a:lnTo>
                <a:lnTo>
                  <a:pt x="0" y="7"/>
                </a:lnTo>
                <a:lnTo>
                  <a:pt x="630647" y="7"/>
                </a:lnTo>
                <a:cubicBezTo>
                  <a:pt x="635129" y="7"/>
                  <a:pt x="638762" y="625321"/>
                  <a:pt x="638762" y="1396676"/>
                </a:cubicBezTo>
                <a:close/>
              </a:path>
            </a:pathLst>
          </a:cu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2872" tIns="60871" rIns="60871" bIns="60873" numCol="1" spcCol="1814" anchor="ctr" anchorCtr="0">
            <a:noAutofit/>
          </a:bodyPr>
          <a:lstStyle/>
          <a:p>
            <a:pPr marL="244916" lvl="1" indent="-244916" defTabSz="114294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Chuẩn bị</a:t>
            </a:r>
          </a:p>
        </p:txBody>
      </p:sp>
      <p:sp>
        <p:nvSpPr>
          <p:cNvPr id="11" name="Freeform 10"/>
          <p:cNvSpPr/>
          <p:nvPr/>
        </p:nvSpPr>
        <p:spPr>
          <a:xfrm>
            <a:off x="2262276" y="2766862"/>
            <a:ext cx="1100637" cy="766516"/>
          </a:xfrm>
          <a:custGeom>
            <a:avLst/>
            <a:gdLst>
              <a:gd name="connsiteX0" fmla="*/ 0 w 982712"/>
              <a:gd name="connsiteY0" fmla="*/ 0 h 687898"/>
              <a:gd name="connsiteX1" fmla="*/ 638763 w 982712"/>
              <a:gd name="connsiteY1" fmla="*/ 0 h 687898"/>
              <a:gd name="connsiteX2" fmla="*/ 982712 w 982712"/>
              <a:gd name="connsiteY2" fmla="*/ 343949 h 687898"/>
              <a:gd name="connsiteX3" fmla="*/ 638763 w 982712"/>
              <a:gd name="connsiteY3" fmla="*/ 687898 h 687898"/>
              <a:gd name="connsiteX4" fmla="*/ 0 w 982712"/>
              <a:gd name="connsiteY4" fmla="*/ 687898 h 687898"/>
              <a:gd name="connsiteX5" fmla="*/ 343949 w 982712"/>
              <a:gd name="connsiteY5" fmla="*/ 343949 h 687898"/>
              <a:gd name="connsiteX6" fmla="*/ 0 w 982712"/>
              <a:gd name="connsiteY6" fmla="*/ 0 h 687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2712" h="687898">
                <a:moveTo>
                  <a:pt x="982711" y="0"/>
                </a:moveTo>
                <a:lnTo>
                  <a:pt x="982711" y="447134"/>
                </a:lnTo>
                <a:lnTo>
                  <a:pt x="491356" y="687898"/>
                </a:lnTo>
                <a:lnTo>
                  <a:pt x="1" y="447134"/>
                </a:lnTo>
                <a:lnTo>
                  <a:pt x="1" y="0"/>
                </a:lnTo>
                <a:lnTo>
                  <a:pt x="491356" y="240764"/>
                </a:lnTo>
                <a:lnTo>
                  <a:pt x="982711" y="0"/>
                </a:lnTo>
                <a:close/>
              </a:path>
            </a:pathLst>
          </a:custGeom>
        </p:spPr>
        <p:style>
          <a:lnRef idx="2">
            <a:schemeClr val="accent2">
              <a:hueOff val="936304"/>
              <a:satOff val="-1168"/>
              <a:lumOff val="275"/>
              <a:alphaOff val="0"/>
            </a:schemeClr>
          </a:lnRef>
          <a:fillRef idx="1">
            <a:schemeClr val="accent2">
              <a:hueOff val="936304"/>
              <a:satOff val="-1168"/>
              <a:lumOff val="275"/>
              <a:alphaOff val="0"/>
            </a:schemeClr>
          </a:fillRef>
          <a:effectRef idx="0">
            <a:schemeClr val="accent2">
              <a:hueOff val="936304"/>
              <a:satOff val="-1168"/>
              <a:lumOff val="27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328" tIns="507659" rIns="16328" bIns="507659" numCol="1" spcCol="1814" anchor="ctr" anchorCtr="0">
            <a:noAutofit/>
          </a:bodyPr>
          <a:lstStyle/>
          <a:p>
            <a:pPr algn="ctr" defTabSz="11429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9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2" name="Freeform 11"/>
          <p:cNvSpPr/>
          <p:nvPr/>
        </p:nvSpPr>
        <p:spPr>
          <a:xfrm>
            <a:off x="3362910" y="2766863"/>
            <a:ext cx="8660371" cy="766516"/>
          </a:xfrm>
          <a:custGeom>
            <a:avLst/>
            <a:gdLst>
              <a:gd name="connsiteX0" fmla="*/ 106462 w 638762"/>
              <a:gd name="connsiteY0" fmla="*/ 0 h 8379901"/>
              <a:gd name="connsiteX1" fmla="*/ 532300 w 638762"/>
              <a:gd name="connsiteY1" fmla="*/ 0 h 8379901"/>
              <a:gd name="connsiteX2" fmla="*/ 638762 w 638762"/>
              <a:gd name="connsiteY2" fmla="*/ 106462 h 8379901"/>
              <a:gd name="connsiteX3" fmla="*/ 638762 w 638762"/>
              <a:gd name="connsiteY3" fmla="*/ 8379901 h 8379901"/>
              <a:gd name="connsiteX4" fmla="*/ 638762 w 638762"/>
              <a:gd name="connsiteY4" fmla="*/ 8379901 h 8379901"/>
              <a:gd name="connsiteX5" fmla="*/ 0 w 638762"/>
              <a:gd name="connsiteY5" fmla="*/ 8379901 h 8379901"/>
              <a:gd name="connsiteX6" fmla="*/ 0 w 638762"/>
              <a:gd name="connsiteY6" fmla="*/ 8379901 h 8379901"/>
              <a:gd name="connsiteX7" fmla="*/ 0 w 638762"/>
              <a:gd name="connsiteY7" fmla="*/ 106462 h 8379901"/>
              <a:gd name="connsiteX8" fmla="*/ 106462 w 638762"/>
              <a:gd name="connsiteY8" fmla="*/ 0 h 8379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8762" h="8379901">
                <a:moveTo>
                  <a:pt x="638762" y="1396676"/>
                </a:moveTo>
                <a:lnTo>
                  <a:pt x="638762" y="6983225"/>
                </a:lnTo>
                <a:cubicBezTo>
                  <a:pt x="638762" y="7754580"/>
                  <a:pt x="635129" y="8379894"/>
                  <a:pt x="630647" y="8379894"/>
                </a:cubicBezTo>
                <a:lnTo>
                  <a:pt x="0" y="8379894"/>
                </a:lnTo>
                <a:lnTo>
                  <a:pt x="0" y="8379894"/>
                </a:lnTo>
                <a:lnTo>
                  <a:pt x="0" y="7"/>
                </a:lnTo>
                <a:lnTo>
                  <a:pt x="0" y="7"/>
                </a:lnTo>
                <a:lnTo>
                  <a:pt x="630647" y="7"/>
                </a:lnTo>
                <a:cubicBezTo>
                  <a:pt x="635129" y="7"/>
                  <a:pt x="638762" y="625321"/>
                  <a:pt x="638762" y="1396676"/>
                </a:cubicBezTo>
                <a:close/>
              </a:path>
            </a:pathLst>
          </a:custGeom>
        </p:spPr>
        <p:style>
          <a:lnRef idx="2">
            <a:schemeClr val="accent2">
              <a:hueOff val="936304"/>
              <a:satOff val="-1168"/>
              <a:lumOff val="275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2872" tIns="60871" rIns="60871" bIns="60873" numCol="1" spcCol="1814" anchor="ctr" anchorCtr="0">
            <a:noAutofit/>
          </a:bodyPr>
          <a:lstStyle/>
          <a:p>
            <a:pPr marL="244916" lvl="1" indent="-244916" defTabSz="114294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Nghiên cứu nội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dung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chính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sách nhân lực</a:t>
            </a:r>
          </a:p>
        </p:txBody>
      </p:sp>
      <p:sp>
        <p:nvSpPr>
          <p:cNvPr id="13" name="Freeform 12"/>
          <p:cNvSpPr/>
          <p:nvPr/>
        </p:nvSpPr>
        <p:spPr>
          <a:xfrm>
            <a:off x="2262276" y="3829355"/>
            <a:ext cx="1100637" cy="766516"/>
          </a:xfrm>
          <a:custGeom>
            <a:avLst/>
            <a:gdLst>
              <a:gd name="connsiteX0" fmla="*/ 0 w 982712"/>
              <a:gd name="connsiteY0" fmla="*/ 0 h 687898"/>
              <a:gd name="connsiteX1" fmla="*/ 638763 w 982712"/>
              <a:gd name="connsiteY1" fmla="*/ 0 h 687898"/>
              <a:gd name="connsiteX2" fmla="*/ 982712 w 982712"/>
              <a:gd name="connsiteY2" fmla="*/ 343949 h 687898"/>
              <a:gd name="connsiteX3" fmla="*/ 638763 w 982712"/>
              <a:gd name="connsiteY3" fmla="*/ 687898 h 687898"/>
              <a:gd name="connsiteX4" fmla="*/ 0 w 982712"/>
              <a:gd name="connsiteY4" fmla="*/ 687898 h 687898"/>
              <a:gd name="connsiteX5" fmla="*/ 343949 w 982712"/>
              <a:gd name="connsiteY5" fmla="*/ 343949 h 687898"/>
              <a:gd name="connsiteX6" fmla="*/ 0 w 982712"/>
              <a:gd name="connsiteY6" fmla="*/ 0 h 687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2712" h="687898">
                <a:moveTo>
                  <a:pt x="982711" y="0"/>
                </a:moveTo>
                <a:lnTo>
                  <a:pt x="982711" y="447134"/>
                </a:lnTo>
                <a:lnTo>
                  <a:pt x="491356" y="687898"/>
                </a:lnTo>
                <a:lnTo>
                  <a:pt x="1" y="447134"/>
                </a:lnTo>
                <a:lnTo>
                  <a:pt x="1" y="0"/>
                </a:lnTo>
                <a:lnTo>
                  <a:pt x="491356" y="240764"/>
                </a:lnTo>
                <a:lnTo>
                  <a:pt x="982711" y="0"/>
                </a:lnTo>
                <a:close/>
              </a:path>
            </a:pathLst>
          </a:custGeom>
        </p:spPr>
        <p:style>
          <a:lnRef idx="2">
            <a:schemeClr val="accent2">
              <a:hueOff val="1872608"/>
              <a:satOff val="-2336"/>
              <a:lumOff val="549"/>
              <a:alphaOff val="0"/>
            </a:schemeClr>
          </a:lnRef>
          <a:fillRef idx="1">
            <a:schemeClr val="accent2">
              <a:hueOff val="1872608"/>
              <a:satOff val="-2336"/>
              <a:lumOff val="549"/>
              <a:alphaOff val="0"/>
            </a:schemeClr>
          </a:fillRef>
          <a:effectRef idx="0">
            <a:schemeClr val="accent2">
              <a:hueOff val="1872608"/>
              <a:satOff val="-2336"/>
              <a:lumOff val="54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328" tIns="507659" rIns="16328" bIns="507659" numCol="1" spcCol="1814" anchor="ctr" anchorCtr="0">
            <a:noAutofit/>
          </a:bodyPr>
          <a:lstStyle/>
          <a:p>
            <a:pPr algn="ctr" defTabSz="11429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9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4" name="Freeform 13"/>
          <p:cNvSpPr/>
          <p:nvPr/>
        </p:nvSpPr>
        <p:spPr>
          <a:xfrm>
            <a:off x="3362910" y="3829356"/>
            <a:ext cx="8660371" cy="766516"/>
          </a:xfrm>
          <a:custGeom>
            <a:avLst/>
            <a:gdLst>
              <a:gd name="connsiteX0" fmla="*/ 106462 w 638762"/>
              <a:gd name="connsiteY0" fmla="*/ 0 h 8379901"/>
              <a:gd name="connsiteX1" fmla="*/ 532300 w 638762"/>
              <a:gd name="connsiteY1" fmla="*/ 0 h 8379901"/>
              <a:gd name="connsiteX2" fmla="*/ 638762 w 638762"/>
              <a:gd name="connsiteY2" fmla="*/ 106462 h 8379901"/>
              <a:gd name="connsiteX3" fmla="*/ 638762 w 638762"/>
              <a:gd name="connsiteY3" fmla="*/ 8379901 h 8379901"/>
              <a:gd name="connsiteX4" fmla="*/ 638762 w 638762"/>
              <a:gd name="connsiteY4" fmla="*/ 8379901 h 8379901"/>
              <a:gd name="connsiteX5" fmla="*/ 0 w 638762"/>
              <a:gd name="connsiteY5" fmla="*/ 8379901 h 8379901"/>
              <a:gd name="connsiteX6" fmla="*/ 0 w 638762"/>
              <a:gd name="connsiteY6" fmla="*/ 8379901 h 8379901"/>
              <a:gd name="connsiteX7" fmla="*/ 0 w 638762"/>
              <a:gd name="connsiteY7" fmla="*/ 106462 h 8379901"/>
              <a:gd name="connsiteX8" fmla="*/ 106462 w 638762"/>
              <a:gd name="connsiteY8" fmla="*/ 0 h 8379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8762" h="8379901">
                <a:moveTo>
                  <a:pt x="638762" y="1396676"/>
                </a:moveTo>
                <a:lnTo>
                  <a:pt x="638762" y="6983225"/>
                </a:lnTo>
                <a:cubicBezTo>
                  <a:pt x="638762" y="7754580"/>
                  <a:pt x="635129" y="8379894"/>
                  <a:pt x="630647" y="8379894"/>
                </a:cubicBezTo>
                <a:lnTo>
                  <a:pt x="0" y="8379894"/>
                </a:lnTo>
                <a:lnTo>
                  <a:pt x="0" y="8379894"/>
                </a:lnTo>
                <a:lnTo>
                  <a:pt x="0" y="7"/>
                </a:lnTo>
                <a:lnTo>
                  <a:pt x="0" y="7"/>
                </a:lnTo>
                <a:lnTo>
                  <a:pt x="630647" y="7"/>
                </a:lnTo>
                <a:cubicBezTo>
                  <a:pt x="635129" y="7"/>
                  <a:pt x="638762" y="625321"/>
                  <a:pt x="638762" y="1396676"/>
                </a:cubicBezTo>
                <a:close/>
              </a:path>
            </a:pathLst>
          </a:custGeom>
        </p:spPr>
        <p:style>
          <a:lnRef idx="2">
            <a:schemeClr val="accent2">
              <a:hueOff val="1872608"/>
              <a:satOff val="-2336"/>
              <a:lumOff val="549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2872" tIns="60871" rIns="60871" bIns="60873" numCol="1" spcCol="1814" anchor="ctr" anchorCtr="0">
            <a:noAutofit/>
          </a:bodyPr>
          <a:lstStyle/>
          <a:p>
            <a:pPr marL="244916" lvl="1" indent="-244916" defTabSz="114294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Soạn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thảo dự thảo quy chế nhân lực</a:t>
            </a:r>
          </a:p>
        </p:txBody>
      </p:sp>
      <p:sp>
        <p:nvSpPr>
          <p:cNvPr id="15" name="Freeform 14"/>
          <p:cNvSpPr/>
          <p:nvPr/>
        </p:nvSpPr>
        <p:spPr>
          <a:xfrm>
            <a:off x="2262276" y="4891848"/>
            <a:ext cx="1100637" cy="766516"/>
          </a:xfrm>
          <a:custGeom>
            <a:avLst/>
            <a:gdLst>
              <a:gd name="connsiteX0" fmla="*/ 0 w 982712"/>
              <a:gd name="connsiteY0" fmla="*/ 0 h 687898"/>
              <a:gd name="connsiteX1" fmla="*/ 638763 w 982712"/>
              <a:gd name="connsiteY1" fmla="*/ 0 h 687898"/>
              <a:gd name="connsiteX2" fmla="*/ 982712 w 982712"/>
              <a:gd name="connsiteY2" fmla="*/ 343949 h 687898"/>
              <a:gd name="connsiteX3" fmla="*/ 638763 w 982712"/>
              <a:gd name="connsiteY3" fmla="*/ 687898 h 687898"/>
              <a:gd name="connsiteX4" fmla="*/ 0 w 982712"/>
              <a:gd name="connsiteY4" fmla="*/ 687898 h 687898"/>
              <a:gd name="connsiteX5" fmla="*/ 343949 w 982712"/>
              <a:gd name="connsiteY5" fmla="*/ 343949 h 687898"/>
              <a:gd name="connsiteX6" fmla="*/ 0 w 982712"/>
              <a:gd name="connsiteY6" fmla="*/ 0 h 687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2712" h="687898">
                <a:moveTo>
                  <a:pt x="982711" y="0"/>
                </a:moveTo>
                <a:lnTo>
                  <a:pt x="982711" y="447134"/>
                </a:lnTo>
                <a:lnTo>
                  <a:pt x="491356" y="687898"/>
                </a:lnTo>
                <a:lnTo>
                  <a:pt x="1" y="447134"/>
                </a:lnTo>
                <a:lnTo>
                  <a:pt x="1" y="0"/>
                </a:lnTo>
                <a:lnTo>
                  <a:pt x="491356" y="240764"/>
                </a:lnTo>
                <a:lnTo>
                  <a:pt x="982711" y="0"/>
                </a:lnTo>
                <a:close/>
              </a:path>
            </a:pathLst>
          </a:custGeom>
        </p:spPr>
        <p:style>
          <a:lnRef idx="2">
            <a:schemeClr val="accent2">
              <a:hueOff val="2808911"/>
              <a:satOff val="-3503"/>
              <a:lumOff val="824"/>
              <a:alphaOff val="0"/>
            </a:schemeClr>
          </a:lnRef>
          <a:fillRef idx="1">
            <a:schemeClr val="accent2">
              <a:hueOff val="2808911"/>
              <a:satOff val="-3503"/>
              <a:lumOff val="824"/>
              <a:alphaOff val="0"/>
            </a:schemeClr>
          </a:fillRef>
          <a:effectRef idx="0">
            <a:schemeClr val="accent2">
              <a:hueOff val="2808911"/>
              <a:satOff val="-3503"/>
              <a:lumOff val="82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328" tIns="507659" rIns="16328" bIns="507659" numCol="1" spcCol="1814" anchor="ctr" anchorCtr="0">
            <a:noAutofit/>
          </a:bodyPr>
          <a:lstStyle/>
          <a:p>
            <a:pPr algn="ctr" defTabSz="11429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9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6" name="Freeform 15"/>
          <p:cNvSpPr/>
          <p:nvPr/>
        </p:nvSpPr>
        <p:spPr>
          <a:xfrm>
            <a:off x="3362910" y="4891850"/>
            <a:ext cx="8660371" cy="766516"/>
          </a:xfrm>
          <a:custGeom>
            <a:avLst/>
            <a:gdLst>
              <a:gd name="connsiteX0" fmla="*/ 106462 w 638762"/>
              <a:gd name="connsiteY0" fmla="*/ 0 h 8379901"/>
              <a:gd name="connsiteX1" fmla="*/ 532300 w 638762"/>
              <a:gd name="connsiteY1" fmla="*/ 0 h 8379901"/>
              <a:gd name="connsiteX2" fmla="*/ 638762 w 638762"/>
              <a:gd name="connsiteY2" fmla="*/ 106462 h 8379901"/>
              <a:gd name="connsiteX3" fmla="*/ 638762 w 638762"/>
              <a:gd name="connsiteY3" fmla="*/ 8379901 h 8379901"/>
              <a:gd name="connsiteX4" fmla="*/ 638762 w 638762"/>
              <a:gd name="connsiteY4" fmla="*/ 8379901 h 8379901"/>
              <a:gd name="connsiteX5" fmla="*/ 0 w 638762"/>
              <a:gd name="connsiteY5" fmla="*/ 8379901 h 8379901"/>
              <a:gd name="connsiteX6" fmla="*/ 0 w 638762"/>
              <a:gd name="connsiteY6" fmla="*/ 8379901 h 8379901"/>
              <a:gd name="connsiteX7" fmla="*/ 0 w 638762"/>
              <a:gd name="connsiteY7" fmla="*/ 106462 h 8379901"/>
              <a:gd name="connsiteX8" fmla="*/ 106462 w 638762"/>
              <a:gd name="connsiteY8" fmla="*/ 0 h 8379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8762" h="8379901">
                <a:moveTo>
                  <a:pt x="638762" y="1396676"/>
                </a:moveTo>
                <a:lnTo>
                  <a:pt x="638762" y="6983225"/>
                </a:lnTo>
                <a:cubicBezTo>
                  <a:pt x="638762" y="7754580"/>
                  <a:pt x="635129" y="8379894"/>
                  <a:pt x="630647" y="8379894"/>
                </a:cubicBezTo>
                <a:lnTo>
                  <a:pt x="0" y="8379894"/>
                </a:lnTo>
                <a:lnTo>
                  <a:pt x="0" y="8379894"/>
                </a:lnTo>
                <a:lnTo>
                  <a:pt x="0" y="7"/>
                </a:lnTo>
                <a:lnTo>
                  <a:pt x="0" y="7"/>
                </a:lnTo>
                <a:lnTo>
                  <a:pt x="630647" y="7"/>
                </a:lnTo>
                <a:cubicBezTo>
                  <a:pt x="635129" y="7"/>
                  <a:pt x="638762" y="625321"/>
                  <a:pt x="638762" y="1396676"/>
                </a:cubicBezTo>
                <a:close/>
              </a:path>
            </a:pathLst>
          </a:custGeom>
        </p:spPr>
        <p:style>
          <a:lnRef idx="2">
            <a:schemeClr val="accent2">
              <a:hueOff val="2808911"/>
              <a:satOff val="-3503"/>
              <a:lumOff val="824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2872" tIns="60871" rIns="60871" bIns="60873" numCol="1" spcCol="1814" anchor="ctr" anchorCtr="0">
            <a:noAutofit/>
          </a:bodyPr>
          <a:lstStyle/>
          <a:p>
            <a:pPr marL="244916" lvl="1" indent="-244916" algn="just" defTabSz="114294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Lấy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ý kiến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về chính sách, quy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chế nhân lực</a:t>
            </a:r>
          </a:p>
        </p:txBody>
      </p:sp>
      <p:sp>
        <p:nvSpPr>
          <p:cNvPr id="17" name="Freeform 16"/>
          <p:cNvSpPr/>
          <p:nvPr/>
        </p:nvSpPr>
        <p:spPr>
          <a:xfrm>
            <a:off x="2262276" y="5954342"/>
            <a:ext cx="1100637" cy="766516"/>
          </a:xfrm>
          <a:custGeom>
            <a:avLst/>
            <a:gdLst>
              <a:gd name="connsiteX0" fmla="*/ 0 w 982712"/>
              <a:gd name="connsiteY0" fmla="*/ 0 h 687898"/>
              <a:gd name="connsiteX1" fmla="*/ 638763 w 982712"/>
              <a:gd name="connsiteY1" fmla="*/ 0 h 687898"/>
              <a:gd name="connsiteX2" fmla="*/ 982712 w 982712"/>
              <a:gd name="connsiteY2" fmla="*/ 343949 h 687898"/>
              <a:gd name="connsiteX3" fmla="*/ 638763 w 982712"/>
              <a:gd name="connsiteY3" fmla="*/ 687898 h 687898"/>
              <a:gd name="connsiteX4" fmla="*/ 0 w 982712"/>
              <a:gd name="connsiteY4" fmla="*/ 687898 h 687898"/>
              <a:gd name="connsiteX5" fmla="*/ 343949 w 982712"/>
              <a:gd name="connsiteY5" fmla="*/ 343949 h 687898"/>
              <a:gd name="connsiteX6" fmla="*/ 0 w 982712"/>
              <a:gd name="connsiteY6" fmla="*/ 0 h 687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2712" h="687898">
                <a:moveTo>
                  <a:pt x="982711" y="0"/>
                </a:moveTo>
                <a:lnTo>
                  <a:pt x="982711" y="447134"/>
                </a:lnTo>
                <a:lnTo>
                  <a:pt x="491356" y="687898"/>
                </a:lnTo>
                <a:lnTo>
                  <a:pt x="1" y="447134"/>
                </a:lnTo>
                <a:lnTo>
                  <a:pt x="1" y="0"/>
                </a:lnTo>
                <a:lnTo>
                  <a:pt x="491356" y="240764"/>
                </a:lnTo>
                <a:lnTo>
                  <a:pt x="982711" y="0"/>
                </a:lnTo>
                <a:close/>
              </a:path>
            </a:pathLst>
          </a:custGeom>
        </p:spPr>
        <p:style>
          <a:lnRef idx="2">
            <a:schemeClr val="accent2">
              <a:hueOff val="3745215"/>
              <a:satOff val="-4671"/>
              <a:lumOff val="1098"/>
              <a:alphaOff val="0"/>
            </a:schemeClr>
          </a:lnRef>
          <a:fillRef idx="1">
            <a:schemeClr val="accent2">
              <a:hueOff val="3745215"/>
              <a:satOff val="-4671"/>
              <a:lumOff val="1098"/>
              <a:alphaOff val="0"/>
            </a:schemeClr>
          </a:fillRef>
          <a:effectRef idx="0">
            <a:schemeClr val="accent2">
              <a:hueOff val="3745215"/>
              <a:satOff val="-4671"/>
              <a:lumOff val="109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328" tIns="507659" rIns="16328" bIns="507659" numCol="1" spcCol="1814" anchor="ctr" anchorCtr="0">
            <a:noAutofit/>
          </a:bodyPr>
          <a:lstStyle/>
          <a:p>
            <a:pPr algn="ctr" defTabSz="11429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9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8" name="Freeform 17"/>
          <p:cNvSpPr/>
          <p:nvPr/>
        </p:nvSpPr>
        <p:spPr>
          <a:xfrm>
            <a:off x="3362910" y="5954342"/>
            <a:ext cx="8660371" cy="766516"/>
          </a:xfrm>
          <a:custGeom>
            <a:avLst/>
            <a:gdLst>
              <a:gd name="connsiteX0" fmla="*/ 106462 w 638762"/>
              <a:gd name="connsiteY0" fmla="*/ 0 h 8379901"/>
              <a:gd name="connsiteX1" fmla="*/ 532300 w 638762"/>
              <a:gd name="connsiteY1" fmla="*/ 0 h 8379901"/>
              <a:gd name="connsiteX2" fmla="*/ 638762 w 638762"/>
              <a:gd name="connsiteY2" fmla="*/ 106462 h 8379901"/>
              <a:gd name="connsiteX3" fmla="*/ 638762 w 638762"/>
              <a:gd name="connsiteY3" fmla="*/ 8379901 h 8379901"/>
              <a:gd name="connsiteX4" fmla="*/ 638762 w 638762"/>
              <a:gd name="connsiteY4" fmla="*/ 8379901 h 8379901"/>
              <a:gd name="connsiteX5" fmla="*/ 0 w 638762"/>
              <a:gd name="connsiteY5" fmla="*/ 8379901 h 8379901"/>
              <a:gd name="connsiteX6" fmla="*/ 0 w 638762"/>
              <a:gd name="connsiteY6" fmla="*/ 8379901 h 8379901"/>
              <a:gd name="connsiteX7" fmla="*/ 0 w 638762"/>
              <a:gd name="connsiteY7" fmla="*/ 106462 h 8379901"/>
              <a:gd name="connsiteX8" fmla="*/ 106462 w 638762"/>
              <a:gd name="connsiteY8" fmla="*/ 0 h 8379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8762" h="8379901">
                <a:moveTo>
                  <a:pt x="638762" y="1396676"/>
                </a:moveTo>
                <a:lnTo>
                  <a:pt x="638762" y="6983225"/>
                </a:lnTo>
                <a:cubicBezTo>
                  <a:pt x="638762" y="7754580"/>
                  <a:pt x="635129" y="8379894"/>
                  <a:pt x="630647" y="8379894"/>
                </a:cubicBezTo>
                <a:lnTo>
                  <a:pt x="0" y="8379894"/>
                </a:lnTo>
                <a:lnTo>
                  <a:pt x="0" y="8379894"/>
                </a:lnTo>
                <a:lnTo>
                  <a:pt x="0" y="7"/>
                </a:lnTo>
                <a:lnTo>
                  <a:pt x="0" y="7"/>
                </a:lnTo>
                <a:lnTo>
                  <a:pt x="630647" y="7"/>
                </a:lnTo>
                <a:cubicBezTo>
                  <a:pt x="635129" y="7"/>
                  <a:pt x="638762" y="625321"/>
                  <a:pt x="638762" y="1396676"/>
                </a:cubicBezTo>
                <a:close/>
              </a:path>
            </a:pathLst>
          </a:custGeom>
        </p:spPr>
        <p:style>
          <a:lnRef idx="2">
            <a:schemeClr val="accent2">
              <a:hueOff val="3745215"/>
              <a:satOff val="-4671"/>
              <a:lumOff val="1098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2872" tIns="60871" rIns="60871" bIns="60873" numCol="1" spcCol="1814" anchor="ctr" anchorCtr="0">
            <a:noAutofit/>
          </a:bodyPr>
          <a:lstStyle/>
          <a:p>
            <a:pPr marL="244916" lvl="1" indent="-244916" algn="just" defTabSz="114294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Chỉnh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sửa, bổ sung chính sách, quy chế quản trị nhân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lực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2262276" y="7016834"/>
            <a:ext cx="1100637" cy="766516"/>
          </a:xfrm>
          <a:custGeom>
            <a:avLst/>
            <a:gdLst>
              <a:gd name="connsiteX0" fmla="*/ 0 w 982712"/>
              <a:gd name="connsiteY0" fmla="*/ 0 h 687898"/>
              <a:gd name="connsiteX1" fmla="*/ 638763 w 982712"/>
              <a:gd name="connsiteY1" fmla="*/ 0 h 687898"/>
              <a:gd name="connsiteX2" fmla="*/ 982712 w 982712"/>
              <a:gd name="connsiteY2" fmla="*/ 343949 h 687898"/>
              <a:gd name="connsiteX3" fmla="*/ 638763 w 982712"/>
              <a:gd name="connsiteY3" fmla="*/ 687898 h 687898"/>
              <a:gd name="connsiteX4" fmla="*/ 0 w 982712"/>
              <a:gd name="connsiteY4" fmla="*/ 687898 h 687898"/>
              <a:gd name="connsiteX5" fmla="*/ 343949 w 982712"/>
              <a:gd name="connsiteY5" fmla="*/ 343949 h 687898"/>
              <a:gd name="connsiteX6" fmla="*/ 0 w 982712"/>
              <a:gd name="connsiteY6" fmla="*/ 0 h 687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2712" h="687898">
                <a:moveTo>
                  <a:pt x="982711" y="0"/>
                </a:moveTo>
                <a:lnTo>
                  <a:pt x="982711" y="447134"/>
                </a:lnTo>
                <a:lnTo>
                  <a:pt x="491356" y="687898"/>
                </a:lnTo>
                <a:lnTo>
                  <a:pt x="1" y="447134"/>
                </a:lnTo>
                <a:lnTo>
                  <a:pt x="1" y="0"/>
                </a:lnTo>
                <a:lnTo>
                  <a:pt x="491356" y="240764"/>
                </a:lnTo>
                <a:lnTo>
                  <a:pt x="982711" y="0"/>
                </a:lnTo>
                <a:close/>
              </a:path>
            </a:pathLst>
          </a:custGeom>
        </p:spPr>
        <p:style>
          <a:lnRef idx="2">
            <a:schemeClr val="accent2">
              <a:hueOff val="4681519"/>
              <a:satOff val="-5839"/>
              <a:lumOff val="1373"/>
              <a:alphaOff val="0"/>
            </a:schemeClr>
          </a:lnRef>
          <a:fillRef idx="1">
            <a:schemeClr val="accent2">
              <a:hueOff val="4681519"/>
              <a:satOff val="-5839"/>
              <a:lumOff val="1373"/>
              <a:alphaOff val="0"/>
            </a:schemeClr>
          </a:fillRef>
          <a:effectRef idx="0">
            <a:schemeClr val="accent2">
              <a:hueOff val="4681519"/>
              <a:satOff val="-5839"/>
              <a:lumOff val="137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328" tIns="507659" rIns="16328" bIns="507659" numCol="1" spcCol="1814" anchor="ctr" anchorCtr="0">
            <a:noAutofit/>
          </a:bodyPr>
          <a:lstStyle/>
          <a:p>
            <a:pPr algn="ctr" defTabSz="11429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9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0" name="Freeform 19"/>
          <p:cNvSpPr/>
          <p:nvPr/>
        </p:nvSpPr>
        <p:spPr>
          <a:xfrm>
            <a:off x="3362910" y="7016834"/>
            <a:ext cx="8660371" cy="766516"/>
          </a:xfrm>
          <a:custGeom>
            <a:avLst/>
            <a:gdLst>
              <a:gd name="connsiteX0" fmla="*/ 106462 w 638762"/>
              <a:gd name="connsiteY0" fmla="*/ 0 h 8379901"/>
              <a:gd name="connsiteX1" fmla="*/ 532300 w 638762"/>
              <a:gd name="connsiteY1" fmla="*/ 0 h 8379901"/>
              <a:gd name="connsiteX2" fmla="*/ 638762 w 638762"/>
              <a:gd name="connsiteY2" fmla="*/ 106462 h 8379901"/>
              <a:gd name="connsiteX3" fmla="*/ 638762 w 638762"/>
              <a:gd name="connsiteY3" fmla="*/ 8379901 h 8379901"/>
              <a:gd name="connsiteX4" fmla="*/ 638762 w 638762"/>
              <a:gd name="connsiteY4" fmla="*/ 8379901 h 8379901"/>
              <a:gd name="connsiteX5" fmla="*/ 0 w 638762"/>
              <a:gd name="connsiteY5" fmla="*/ 8379901 h 8379901"/>
              <a:gd name="connsiteX6" fmla="*/ 0 w 638762"/>
              <a:gd name="connsiteY6" fmla="*/ 8379901 h 8379901"/>
              <a:gd name="connsiteX7" fmla="*/ 0 w 638762"/>
              <a:gd name="connsiteY7" fmla="*/ 106462 h 8379901"/>
              <a:gd name="connsiteX8" fmla="*/ 106462 w 638762"/>
              <a:gd name="connsiteY8" fmla="*/ 0 h 8379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8762" h="8379901">
                <a:moveTo>
                  <a:pt x="638762" y="1396676"/>
                </a:moveTo>
                <a:lnTo>
                  <a:pt x="638762" y="6983225"/>
                </a:lnTo>
                <a:cubicBezTo>
                  <a:pt x="638762" y="7754580"/>
                  <a:pt x="635129" y="8379894"/>
                  <a:pt x="630647" y="8379894"/>
                </a:cubicBezTo>
                <a:lnTo>
                  <a:pt x="0" y="8379894"/>
                </a:lnTo>
                <a:lnTo>
                  <a:pt x="0" y="8379894"/>
                </a:lnTo>
                <a:lnTo>
                  <a:pt x="0" y="7"/>
                </a:lnTo>
                <a:lnTo>
                  <a:pt x="0" y="7"/>
                </a:lnTo>
                <a:lnTo>
                  <a:pt x="630647" y="7"/>
                </a:lnTo>
                <a:cubicBezTo>
                  <a:pt x="635129" y="7"/>
                  <a:pt x="638762" y="625321"/>
                  <a:pt x="638762" y="1396676"/>
                </a:cubicBezTo>
                <a:close/>
              </a:path>
            </a:pathLst>
          </a:custGeom>
        </p:spPr>
        <p:style>
          <a:lnRef idx="2">
            <a:schemeClr val="accent2">
              <a:hueOff val="4681519"/>
              <a:satOff val="-5839"/>
              <a:lumOff val="1373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2872" tIns="60871" rIns="60871" bIns="60873" numCol="1" spcCol="1814" anchor="ctr" anchorCtr="0">
            <a:noAutofit/>
          </a:bodyPr>
          <a:lstStyle/>
          <a:p>
            <a:pPr marL="244916" lvl="1" indent="-244916" defTabSz="114294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Phê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duyệt, ban hành chính sách, quy chế quản trị nhân lực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558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375"/>
    </mc:Choice>
    <mc:Fallback xmlns="">
      <p:transition spd="slow" advTm="323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CONG VIEC KHAC\HOC LIEU DIEN TU\trang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05" y="16626"/>
            <a:ext cx="14700605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 8"/>
          <p:cNvSpPr/>
          <p:nvPr/>
        </p:nvSpPr>
        <p:spPr>
          <a:xfrm>
            <a:off x="4572000" y="228600"/>
            <a:ext cx="2091237" cy="766517"/>
          </a:xfrm>
          <a:custGeom>
            <a:avLst/>
            <a:gdLst>
              <a:gd name="connsiteX0" fmla="*/ 0 w 982712"/>
              <a:gd name="connsiteY0" fmla="*/ 0 h 687898"/>
              <a:gd name="connsiteX1" fmla="*/ 638763 w 982712"/>
              <a:gd name="connsiteY1" fmla="*/ 0 h 687898"/>
              <a:gd name="connsiteX2" fmla="*/ 982712 w 982712"/>
              <a:gd name="connsiteY2" fmla="*/ 343949 h 687898"/>
              <a:gd name="connsiteX3" fmla="*/ 638763 w 982712"/>
              <a:gd name="connsiteY3" fmla="*/ 687898 h 687898"/>
              <a:gd name="connsiteX4" fmla="*/ 0 w 982712"/>
              <a:gd name="connsiteY4" fmla="*/ 687898 h 687898"/>
              <a:gd name="connsiteX5" fmla="*/ 343949 w 982712"/>
              <a:gd name="connsiteY5" fmla="*/ 343949 h 687898"/>
              <a:gd name="connsiteX6" fmla="*/ 0 w 982712"/>
              <a:gd name="connsiteY6" fmla="*/ 0 h 687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2712" h="687898">
                <a:moveTo>
                  <a:pt x="982711" y="0"/>
                </a:moveTo>
                <a:lnTo>
                  <a:pt x="982711" y="447134"/>
                </a:lnTo>
                <a:lnTo>
                  <a:pt x="491356" y="687898"/>
                </a:lnTo>
                <a:lnTo>
                  <a:pt x="1" y="447134"/>
                </a:lnTo>
                <a:lnTo>
                  <a:pt x="1" y="0"/>
                </a:lnTo>
                <a:lnTo>
                  <a:pt x="491356" y="240764"/>
                </a:lnTo>
                <a:lnTo>
                  <a:pt x="982711" y="0"/>
                </a:lnTo>
                <a:close/>
              </a:path>
            </a:pathLst>
          </a:cu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328" tIns="507660" rIns="16328" bIns="507659" numCol="1" spcCol="1814" anchor="ctr" anchorCtr="0">
            <a:noAutofit/>
          </a:bodyPr>
          <a:lstStyle/>
          <a:p>
            <a:pPr algn="ctr" defTabSz="11429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9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Bước 1</a:t>
            </a:r>
            <a:endParaRPr lang="en-US" sz="29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6663234" y="228602"/>
            <a:ext cx="2030971" cy="766516"/>
          </a:xfrm>
          <a:custGeom>
            <a:avLst/>
            <a:gdLst>
              <a:gd name="connsiteX0" fmla="*/ 106462 w 638762"/>
              <a:gd name="connsiteY0" fmla="*/ 0 h 8379901"/>
              <a:gd name="connsiteX1" fmla="*/ 532300 w 638762"/>
              <a:gd name="connsiteY1" fmla="*/ 0 h 8379901"/>
              <a:gd name="connsiteX2" fmla="*/ 638762 w 638762"/>
              <a:gd name="connsiteY2" fmla="*/ 106462 h 8379901"/>
              <a:gd name="connsiteX3" fmla="*/ 638762 w 638762"/>
              <a:gd name="connsiteY3" fmla="*/ 8379901 h 8379901"/>
              <a:gd name="connsiteX4" fmla="*/ 638762 w 638762"/>
              <a:gd name="connsiteY4" fmla="*/ 8379901 h 8379901"/>
              <a:gd name="connsiteX5" fmla="*/ 0 w 638762"/>
              <a:gd name="connsiteY5" fmla="*/ 8379901 h 8379901"/>
              <a:gd name="connsiteX6" fmla="*/ 0 w 638762"/>
              <a:gd name="connsiteY6" fmla="*/ 8379901 h 8379901"/>
              <a:gd name="connsiteX7" fmla="*/ 0 w 638762"/>
              <a:gd name="connsiteY7" fmla="*/ 106462 h 8379901"/>
              <a:gd name="connsiteX8" fmla="*/ 106462 w 638762"/>
              <a:gd name="connsiteY8" fmla="*/ 0 h 8379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8762" h="8379901">
                <a:moveTo>
                  <a:pt x="638762" y="1396676"/>
                </a:moveTo>
                <a:lnTo>
                  <a:pt x="638762" y="6983225"/>
                </a:lnTo>
                <a:cubicBezTo>
                  <a:pt x="638762" y="7754580"/>
                  <a:pt x="635129" y="8379894"/>
                  <a:pt x="630647" y="8379894"/>
                </a:cubicBezTo>
                <a:lnTo>
                  <a:pt x="0" y="8379894"/>
                </a:lnTo>
                <a:lnTo>
                  <a:pt x="0" y="8379894"/>
                </a:lnTo>
                <a:lnTo>
                  <a:pt x="0" y="7"/>
                </a:lnTo>
                <a:lnTo>
                  <a:pt x="0" y="7"/>
                </a:lnTo>
                <a:lnTo>
                  <a:pt x="630647" y="7"/>
                </a:lnTo>
                <a:cubicBezTo>
                  <a:pt x="635129" y="7"/>
                  <a:pt x="638762" y="625321"/>
                  <a:pt x="638762" y="1396676"/>
                </a:cubicBezTo>
                <a:close/>
              </a:path>
            </a:pathLst>
          </a:cu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2872" tIns="60871" rIns="60871" bIns="60873" numCol="1" spcCol="1814" anchor="ctr" anchorCtr="0">
            <a:noAutofit/>
          </a:bodyPr>
          <a:lstStyle/>
          <a:p>
            <a:pPr marL="0" lvl="1" defTabSz="114294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Chuẩn bị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895" y="1905001"/>
            <a:ext cx="3384905" cy="25336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895" y="4804686"/>
            <a:ext cx="3384905" cy="30755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84496" y="2743200"/>
            <a:ext cx="9636304" cy="3892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công việc chuẩn </a:t>
            </a:r>
            <a:r>
              <a:rPr lang="en-US" sz="28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bị:</a:t>
            </a:r>
          </a:p>
          <a:p>
            <a:pPr algn="just">
              <a:lnSpc>
                <a:spcPct val="15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Xác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định đối tượng, phạm vi điều chỉnh của chính sách nhân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 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Tìm hiểu cơ sở pháp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Tìm hiểu cơ sở lý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</a:p>
          <a:p>
            <a:pPr algn="just">
              <a:lnSpc>
                <a:spcPct val="15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mục tiêu của từng chính sách nhân lực</a:t>
            </a:r>
            <a:endParaRPr lang="en-US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083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829"/>
    </mc:Choice>
    <mc:Fallback xmlns="">
      <p:transition spd="slow" advTm="208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CONG VIEC KHAC\HOC LIEU DIEN TU\trang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05" y="16626"/>
            <a:ext cx="14700605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 8"/>
          <p:cNvSpPr/>
          <p:nvPr/>
        </p:nvSpPr>
        <p:spPr>
          <a:xfrm>
            <a:off x="2510333" y="326573"/>
            <a:ext cx="2213793" cy="766517"/>
          </a:xfrm>
          <a:custGeom>
            <a:avLst/>
            <a:gdLst>
              <a:gd name="connsiteX0" fmla="*/ 0 w 982712"/>
              <a:gd name="connsiteY0" fmla="*/ 0 h 687898"/>
              <a:gd name="connsiteX1" fmla="*/ 638763 w 982712"/>
              <a:gd name="connsiteY1" fmla="*/ 0 h 687898"/>
              <a:gd name="connsiteX2" fmla="*/ 982712 w 982712"/>
              <a:gd name="connsiteY2" fmla="*/ 343949 h 687898"/>
              <a:gd name="connsiteX3" fmla="*/ 638763 w 982712"/>
              <a:gd name="connsiteY3" fmla="*/ 687898 h 687898"/>
              <a:gd name="connsiteX4" fmla="*/ 0 w 982712"/>
              <a:gd name="connsiteY4" fmla="*/ 687898 h 687898"/>
              <a:gd name="connsiteX5" fmla="*/ 343949 w 982712"/>
              <a:gd name="connsiteY5" fmla="*/ 343949 h 687898"/>
              <a:gd name="connsiteX6" fmla="*/ 0 w 982712"/>
              <a:gd name="connsiteY6" fmla="*/ 0 h 687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2712" h="687898">
                <a:moveTo>
                  <a:pt x="982711" y="0"/>
                </a:moveTo>
                <a:lnTo>
                  <a:pt x="982711" y="447134"/>
                </a:lnTo>
                <a:lnTo>
                  <a:pt x="491356" y="687898"/>
                </a:lnTo>
                <a:lnTo>
                  <a:pt x="1" y="447134"/>
                </a:lnTo>
                <a:lnTo>
                  <a:pt x="1" y="0"/>
                </a:lnTo>
                <a:lnTo>
                  <a:pt x="491356" y="240764"/>
                </a:lnTo>
                <a:lnTo>
                  <a:pt x="982711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16328" tIns="507660" rIns="16328" bIns="507659" numCol="1" spcCol="1814" anchor="ctr" anchorCtr="0">
            <a:noAutofit/>
          </a:bodyPr>
          <a:lstStyle/>
          <a:p>
            <a:pPr algn="ctr" defTabSz="11429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9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Bước 2</a:t>
            </a:r>
            <a:endParaRPr lang="en-US" sz="29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4736460" y="228602"/>
            <a:ext cx="7455539" cy="766516"/>
          </a:xfrm>
          <a:custGeom>
            <a:avLst/>
            <a:gdLst>
              <a:gd name="connsiteX0" fmla="*/ 106462 w 638762"/>
              <a:gd name="connsiteY0" fmla="*/ 0 h 8379901"/>
              <a:gd name="connsiteX1" fmla="*/ 532300 w 638762"/>
              <a:gd name="connsiteY1" fmla="*/ 0 h 8379901"/>
              <a:gd name="connsiteX2" fmla="*/ 638762 w 638762"/>
              <a:gd name="connsiteY2" fmla="*/ 106462 h 8379901"/>
              <a:gd name="connsiteX3" fmla="*/ 638762 w 638762"/>
              <a:gd name="connsiteY3" fmla="*/ 8379901 h 8379901"/>
              <a:gd name="connsiteX4" fmla="*/ 638762 w 638762"/>
              <a:gd name="connsiteY4" fmla="*/ 8379901 h 8379901"/>
              <a:gd name="connsiteX5" fmla="*/ 0 w 638762"/>
              <a:gd name="connsiteY5" fmla="*/ 8379901 h 8379901"/>
              <a:gd name="connsiteX6" fmla="*/ 0 w 638762"/>
              <a:gd name="connsiteY6" fmla="*/ 8379901 h 8379901"/>
              <a:gd name="connsiteX7" fmla="*/ 0 w 638762"/>
              <a:gd name="connsiteY7" fmla="*/ 106462 h 8379901"/>
              <a:gd name="connsiteX8" fmla="*/ 106462 w 638762"/>
              <a:gd name="connsiteY8" fmla="*/ 0 h 8379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8762" h="8379901">
                <a:moveTo>
                  <a:pt x="638762" y="1396676"/>
                </a:moveTo>
                <a:lnTo>
                  <a:pt x="638762" y="6983225"/>
                </a:lnTo>
                <a:cubicBezTo>
                  <a:pt x="638762" y="7754580"/>
                  <a:pt x="635129" y="8379894"/>
                  <a:pt x="630647" y="8379894"/>
                </a:cubicBezTo>
                <a:lnTo>
                  <a:pt x="0" y="8379894"/>
                </a:lnTo>
                <a:lnTo>
                  <a:pt x="0" y="8379894"/>
                </a:lnTo>
                <a:lnTo>
                  <a:pt x="0" y="7"/>
                </a:lnTo>
                <a:lnTo>
                  <a:pt x="0" y="7"/>
                </a:lnTo>
                <a:lnTo>
                  <a:pt x="630647" y="7"/>
                </a:lnTo>
                <a:cubicBezTo>
                  <a:pt x="635129" y="7"/>
                  <a:pt x="638762" y="625321"/>
                  <a:pt x="638762" y="1396676"/>
                </a:cubicBez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82872" tIns="60871" rIns="60871" bIns="60873" numCol="1" spcCol="1814" anchor="ctr" anchorCtr="0">
            <a:noAutofit/>
          </a:bodyPr>
          <a:lstStyle/>
          <a:p>
            <a:pPr marL="0" lvl="1" defTabSz="114294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Nghiên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cứu nội dung của từng chính sách nhân lực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6947" y="2464048"/>
            <a:ext cx="3384905" cy="25336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19800" y="2133600"/>
            <a:ext cx="745888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nội dung nghiên cứu:</a:t>
            </a:r>
          </a:p>
          <a:p>
            <a:pPr algn="just">
              <a:lnSpc>
                <a:spcPct val="15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H</a:t>
            </a: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ành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vi cho </a:t>
            </a: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endParaRPr lang="en-US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H</a:t>
            </a: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ành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vi </a:t>
            </a: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cấm</a:t>
            </a:r>
            <a:endParaRPr lang="en-US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H</a:t>
            </a: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ành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vi khuyến </a:t>
            </a: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endParaRPr lang="en-US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H</a:t>
            </a: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ành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vi hướng </a:t>
            </a: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endParaRPr lang="en-US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T</a:t>
            </a: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rách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nhiệm với kết quả và hậu </a:t>
            </a: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b="26320"/>
          <a:stretch/>
        </p:blipFill>
        <p:spPr>
          <a:xfrm>
            <a:off x="228600" y="5242948"/>
            <a:ext cx="5181600" cy="27580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2163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03"/>
    </mc:Choice>
    <mc:Fallback xmlns="">
      <p:transition spd="slow" advTm="153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CONG VIEC KHAC\HOC LIEU DIEN TU\trang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530" y="297"/>
            <a:ext cx="14700605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 8"/>
          <p:cNvSpPr/>
          <p:nvPr/>
        </p:nvSpPr>
        <p:spPr>
          <a:xfrm>
            <a:off x="2645227" y="212271"/>
            <a:ext cx="2091237" cy="766517"/>
          </a:xfrm>
          <a:custGeom>
            <a:avLst/>
            <a:gdLst>
              <a:gd name="connsiteX0" fmla="*/ 0 w 982712"/>
              <a:gd name="connsiteY0" fmla="*/ 0 h 687898"/>
              <a:gd name="connsiteX1" fmla="*/ 638763 w 982712"/>
              <a:gd name="connsiteY1" fmla="*/ 0 h 687898"/>
              <a:gd name="connsiteX2" fmla="*/ 982712 w 982712"/>
              <a:gd name="connsiteY2" fmla="*/ 343949 h 687898"/>
              <a:gd name="connsiteX3" fmla="*/ 638763 w 982712"/>
              <a:gd name="connsiteY3" fmla="*/ 687898 h 687898"/>
              <a:gd name="connsiteX4" fmla="*/ 0 w 982712"/>
              <a:gd name="connsiteY4" fmla="*/ 687898 h 687898"/>
              <a:gd name="connsiteX5" fmla="*/ 343949 w 982712"/>
              <a:gd name="connsiteY5" fmla="*/ 343949 h 687898"/>
              <a:gd name="connsiteX6" fmla="*/ 0 w 982712"/>
              <a:gd name="connsiteY6" fmla="*/ 0 h 687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2712" h="687898">
                <a:moveTo>
                  <a:pt x="982711" y="0"/>
                </a:moveTo>
                <a:lnTo>
                  <a:pt x="982711" y="447134"/>
                </a:lnTo>
                <a:lnTo>
                  <a:pt x="491356" y="687898"/>
                </a:lnTo>
                <a:lnTo>
                  <a:pt x="1" y="447134"/>
                </a:lnTo>
                <a:lnTo>
                  <a:pt x="1" y="0"/>
                </a:lnTo>
                <a:lnTo>
                  <a:pt x="491356" y="240764"/>
                </a:lnTo>
                <a:lnTo>
                  <a:pt x="982711" y="0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spcFirstLastPara="0" vert="horz" wrap="square" lIns="16328" tIns="507660" rIns="16328" bIns="507659" numCol="1" spcCol="1814" anchor="ctr" anchorCtr="0">
            <a:noAutofit/>
          </a:bodyPr>
          <a:lstStyle/>
          <a:p>
            <a:pPr algn="ctr" defTabSz="11429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9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Bước 3</a:t>
            </a:r>
            <a:endParaRPr lang="en-US" sz="29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4736460" y="228602"/>
            <a:ext cx="7531740" cy="766516"/>
          </a:xfrm>
          <a:custGeom>
            <a:avLst/>
            <a:gdLst>
              <a:gd name="connsiteX0" fmla="*/ 106462 w 638762"/>
              <a:gd name="connsiteY0" fmla="*/ 0 h 8379901"/>
              <a:gd name="connsiteX1" fmla="*/ 532300 w 638762"/>
              <a:gd name="connsiteY1" fmla="*/ 0 h 8379901"/>
              <a:gd name="connsiteX2" fmla="*/ 638762 w 638762"/>
              <a:gd name="connsiteY2" fmla="*/ 106462 h 8379901"/>
              <a:gd name="connsiteX3" fmla="*/ 638762 w 638762"/>
              <a:gd name="connsiteY3" fmla="*/ 8379901 h 8379901"/>
              <a:gd name="connsiteX4" fmla="*/ 638762 w 638762"/>
              <a:gd name="connsiteY4" fmla="*/ 8379901 h 8379901"/>
              <a:gd name="connsiteX5" fmla="*/ 0 w 638762"/>
              <a:gd name="connsiteY5" fmla="*/ 8379901 h 8379901"/>
              <a:gd name="connsiteX6" fmla="*/ 0 w 638762"/>
              <a:gd name="connsiteY6" fmla="*/ 8379901 h 8379901"/>
              <a:gd name="connsiteX7" fmla="*/ 0 w 638762"/>
              <a:gd name="connsiteY7" fmla="*/ 106462 h 8379901"/>
              <a:gd name="connsiteX8" fmla="*/ 106462 w 638762"/>
              <a:gd name="connsiteY8" fmla="*/ 0 h 8379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8762" h="8379901">
                <a:moveTo>
                  <a:pt x="638762" y="1396676"/>
                </a:moveTo>
                <a:lnTo>
                  <a:pt x="638762" y="6983225"/>
                </a:lnTo>
                <a:cubicBezTo>
                  <a:pt x="638762" y="7754580"/>
                  <a:pt x="635129" y="8379894"/>
                  <a:pt x="630647" y="8379894"/>
                </a:cubicBezTo>
                <a:lnTo>
                  <a:pt x="0" y="8379894"/>
                </a:lnTo>
                <a:lnTo>
                  <a:pt x="0" y="8379894"/>
                </a:lnTo>
                <a:lnTo>
                  <a:pt x="0" y="7"/>
                </a:lnTo>
                <a:lnTo>
                  <a:pt x="0" y="7"/>
                </a:lnTo>
                <a:lnTo>
                  <a:pt x="630647" y="7"/>
                </a:lnTo>
                <a:cubicBezTo>
                  <a:pt x="635129" y="7"/>
                  <a:pt x="638762" y="625321"/>
                  <a:pt x="638762" y="1396676"/>
                </a:cubicBez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182872" tIns="60871" rIns="60871" bIns="60873" numCol="1" spcCol="1814" anchor="ctr" anchorCtr="0">
            <a:noAutofit/>
          </a:bodyPr>
          <a:lstStyle/>
          <a:p>
            <a:pPr marL="0" lvl="1" defTabSz="114294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Soạn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thảo 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Dự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thảo 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chính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sách nhân lực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1186" y="2045064"/>
            <a:ext cx="3384905" cy="25336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17618" y="2133600"/>
            <a:ext cx="84793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BGĐ soạn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thảo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thảo từng chính sách nhân lực </a:t>
            </a:r>
            <a:endParaRPr lang="en-US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 đó, tập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hợp chung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 Quy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chế quản trị nhân lực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889" y="4649793"/>
            <a:ext cx="5416729" cy="35417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9532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20"/>
    </mc:Choice>
    <mc:Fallback xmlns="">
      <p:transition spd="slow" advTm="120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CONG VIEC KHAC\HOC LIEU DIEN TU\trang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530" y="297"/>
            <a:ext cx="14700605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 8"/>
          <p:cNvSpPr/>
          <p:nvPr/>
        </p:nvSpPr>
        <p:spPr>
          <a:xfrm>
            <a:off x="2645227" y="212271"/>
            <a:ext cx="2091237" cy="766517"/>
          </a:xfrm>
          <a:custGeom>
            <a:avLst/>
            <a:gdLst>
              <a:gd name="connsiteX0" fmla="*/ 0 w 982712"/>
              <a:gd name="connsiteY0" fmla="*/ 0 h 687898"/>
              <a:gd name="connsiteX1" fmla="*/ 638763 w 982712"/>
              <a:gd name="connsiteY1" fmla="*/ 0 h 687898"/>
              <a:gd name="connsiteX2" fmla="*/ 982712 w 982712"/>
              <a:gd name="connsiteY2" fmla="*/ 343949 h 687898"/>
              <a:gd name="connsiteX3" fmla="*/ 638763 w 982712"/>
              <a:gd name="connsiteY3" fmla="*/ 687898 h 687898"/>
              <a:gd name="connsiteX4" fmla="*/ 0 w 982712"/>
              <a:gd name="connsiteY4" fmla="*/ 687898 h 687898"/>
              <a:gd name="connsiteX5" fmla="*/ 343949 w 982712"/>
              <a:gd name="connsiteY5" fmla="*/ 343949 h 687898"/>
              <a:gd name="connsiteX6" fmla="*/ 0 w 982712"/>
              <a:gd name="connsiteY6" fmla="*/ 0 h 687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2712" h="687898">
                <a:moveTo>
                  <a:pt x="982711" y="0"/>
                </a:moveTo>
                <a:lnTo>
                  <a:pt x="982711" y="447134"/>
                </a:lnTo>
                <a:lnTo>
                  <a:pt x="491356" y="687898"/>
                </a:lnTo>
                <a:lnTo>
                  <a:pt x="1" y="447134"/>
                </a:lnTo>
                <a:lnTo>
                  <a:pt x="1" y="0"/>
                </a:lnTo>
                <a:lnTo>
                  <a:pt x="491356" y="240764"/>
                </a:lnTo>
                <a:lnTo>
                  <a:pt x="982711" y="0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spcFirstLastPara="0" vert="horz" wrap="square" lIns="16328" tIns="507660" rIns="16328" bIns="507659" numCol="1" spcCol="1814" anchor="ctr" anchorCtr="0">
            <a:noAutofit/>
          </a:bodyPr>
          <a:lstStyle/>
          <a:p>
            <a:pPr algn="ctr" defTabSz="11429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9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Bước 4</a:t>
            </a:r>
            <a:endParaRPr lang="en-US" sz="29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4736460" y="228602"/>
            <a:ext cx="6388740" cy="766516"/>
          </a:xfrm>
          <a:custGeom>
            <a:avLst/>
            <a:gdLst>
              <a:gd name="connsiteX0" fmla="*/ 106462 w 638762"/>
              <a:gd name="connsiteY0" fmla="*/ 0 h 8379901"/>
              <a:gd name="connsiteX1" fmla="*/ 532300 w 638762"/>
              <a:gd name="connsiteY1" fmla="*/ 0 h 8379901"/>
              <a:gd name="connsiteX2" fmla="*/ 638762 w 638762"/>
              <a:gd name="connsiteY2" fmla="*/ 106462 h 8379901"/>
              <a:gd name="connsiteX3" fmla="*/ 638762 w 638762"/>
              <a:gd name="connsiteY3" fmla="*/ 8379901 h 8379901"/>
              <a:gd name="connsiteX4" fmla="*/ 638762 w 638762"/>
              <a:gd name="connsiteY4" fmla="*/ 8379901 h 8379901"/>
              <a:gd name="connsiteX5" fmla="*/ 0 w 638762"/>
              <a:gd name="connsiteY5" fmla="*/ 8379901 h 8379901"/>
              <a:gd name="connsiteX6" fmla="*/ 0 w 638762"/>
              <a:gd name="connsiteY6" fmla="*/ 8379901 h 8379901"/>
              <a:gd name="connsiteX7" fmla="*/ 0 w 638762"/>
              <a:gd name="connsiteY7" fmla="*/ 106462 h 8379901"/>
              <a:gd name="connsiteX8" fmla="*/ 106462 w 638762"/>
              <a:gd name="connsiteY8" fmla="*/ 0 h 8379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8762" h="8379901">
                <a:moveTo>
                  <a:pt x="638762" y="1396676"/>
                </a:moveTo>
                <a:lnTo>
                  <a:pt x="638762" y="6983225"/>
                </a:lnTo>
                <a:cubicBezTo>
                  <a:pt x="638762" y="7754580"/>
                  <a:pt x="635129" y="8379894"/>
                  <a:pt x="630647" y="8379894"/>
                </a:cubicBezTo>
                <a:lnTo>
                  <a:pt x="0" y="8379894"/>
                </a:lnTo>
                <a:lnTo>
                  <a:pt x="0" y="8379894"/>
                </a:lnTo>
                <a:lnTo>
                  <a:pt x="0" y="7"/>
                </a:lnTo>
                <a:lnTo>
                  <a:pt x="0" y="7"/>
                </a:lnTo>
                <a:lnTo>
                  <a:pt x="630647" y="7"/>
                </a:lnTo>
                <a:cubicBezTo>
                  <a:pt x="635129" y="7"/>
                  <a:pt x="638762" y="625321"/>
                  <a:pt x="638762" y="1396676"/>
                </a:cubicBezTo>
                <a:close/>
              </a:path>
            </a:pathLst>
          </a:cu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182872" tIns="60871" rIns="60871" bIns="60873" numCol="1" spcCol="1814" anchor="ctr" anchorCtr="0">
            <a:noAutofit/>
          </a:bodyPr>
          <a:lstStyle/>
          <a:p>
            <a:pPr marL="0" lvl="1" algn="just" defTabSz="114294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Lấy ý kiến về chính sách, quy chế nhân lực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52196" y="3575418"/>
            <a:ext cx="5638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 từng chính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sách nhân lực </a:t>
            </a:r>
            <a:endParaRPr lang="en-US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 toàn bộ quy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chế quản trị nhân lực</a:t>
            </a:r>
          </a:p>
        </p:txBody>
      </p:sp>
      <p:pic>
        <p:nvPicPr>
          <p:cNvPr id="1026" name="Picture 2" descr="Xây dựng quy chế quản lý nhân sự công ty hiệu quả – Digital Education  Solu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1857360"/>
            <a:ext cx="3629832" cy="2915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2297" y="5105400"/>
            <a:ext cx="4621103" cy="29718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0" y="3276600"/>
            <a:ext cx="3886200" cy="182281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 giám đốc </a:t>
            </a:r>
          </a:p>
          <a:p>
            <a:pPr algn="ctr"/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 thập ý kiến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174705" y="4038600"/>
            <a:ext cx="541732" cy="22931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168822" y="4489685"/>
            <a:ext cx="550726" cy="15851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06857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11"/>
    </mc:Choice>
    <mc:Fallback xmlns="">
      <p:transition spd="slow" advTm="117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7" grpId="0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32DDF1A7-B49D-4E5A-82E5-CC2830CD0F60}"/>
  <p:tag name="ISPRING_RESOURCE_FOLDER" val="D:\CONG VIEC KHAC\HOC LIEU DIEN TU\QT NNL\3. MD2-Bai 4-Quy che nhan su trong HTX NN\"/>
  <p:tag name="ISPRING_PRESENTATION_PATH" val="D:\CONG VIEC KHAC\HOC LIEU DIEN TU\QT NNL\3. MD2-Bai 4-Quy che nhan su trong HTX NN.pptx"/>
  <p:tag name="ISPRING_PROJECT_VERSION" val="9"/>
  <p:tag name="ISPRING_PROJECT_FOLDER_UPDATED" val="1"/>
  <p:tag name="ISPRING_SCREEN_RECS_UPDATED" val="D:\CONG VIEC KHAC\HOC LIEU DIEN TU\QT NNL\3. MD2-Bai 4-Quy che nhan su trong HTX NN\"/>
  <p:tag name="ISPRING_PLAYERS_CUSTOMIZATION_2" val="UEsDBBQAAgAIAPNWyUzWo37aRwMAAOEJAAAUAAAAdW5pdmVyc2FsL3BsYXllci54bWytVltP2zAUfi4S/yHyO3ELY1yUghhStYcxIXVse6vc5DTxmtiZ7RDKr9+Jcw9pN6RVapUcn+/zuXw+rnf7ksTOMyjNpZiTmTslDghfBlyEc/L0bXFySW5vjo+8NGY7UA4P5iQTvACwmDgBaF/x1CD4kZloTjoGF5mJkyouFTc75D5H7man0ytyfDRBF6HnJDImvaY0z3OXa0SIUMs4K0i068uEpgo0CAOKlmEQp8Zem7+j8ZtIQc0uBd1Bpub9G1ckDceL5j2S/MyVKqSn0+mM/nz4svQjSNgJF9ow4QNxsJITW8o187cPMshi0IVt4pVBLsGYIghrm3jmms8uhaOVPyelwyoBrVkI2o1FSGjjV3PWBCWmtq6YCFaCPfOQFbmtdOVlW9SS6Egq42emQm9ht5ZMBavG3vH36EjE3iZmOqr4dC8Xy7/lVTLWb1W8j8ZiM8rWMdcRLnUhrXU8Cdrf1Utsja1sn2rZLgom4ij4nXEFgX393pyA6YyUGzYyt3G6OvdxAZ8WzDdS7e4RhtKtZOM2SnFLpbgW1HC4ze7LloLU2W6AmUxBXaqJ98wDkF+ZUrZfN0Zl4NGBscLSPtijZcpVk9qGeJFJ4vN/6E3hN2jNL32oMxbwPxrzGYmamnARwMuCo4+BBGtqAItd2FyTxm6xZxuTztZJ5zD1TO1JwKZgIo5hKgQ8+wEzjLZ2ug8Kiml08TM1wHYW9oIjHkYxfs0ow3B1L03C1HaUobOwFxxLfzsCbcx7gWslc8xQZ2mKA+Bt8d6uNx2hw5YMdNmI0aMj49DzM21kwl+t0ntz0lxbSR84vcdHzr5PDbpLeQO5mB5CDCZBL656LmwOEeBceOaQL3s8J5XVTXGIj8z64mkw4AvTYzFj6ulcGFZpaRnOcTBZWnrV5zhLBz4BbFgWm/tuQv3Lw0IHCY/fG2NcP/CsynzJX8HJeVD8NZidYamdCAq9z8nHy7MOA2oRJ2Nve2vat+NGiroOrkvtW/lr21HfUJVWSpntk5RX9aLElPPgE8oxVDITwUAAtmEVvY5xHt8pYE4MG8xodorHQ6Zz8gEfqpyvzq/alC9mVzXWxvVYblzG8o7rqAq4lR+tDlKTiFfNNXz8A1BLAwQUAAIACAApo1xWf2Ttp/oEAABiEwAAHQAAAHVuaXZlcnNhbC9jb21tb25fbWVzc2FnZXMubG5nrVjvbts2EP9eoO9ACCiwAV3aDmgwDIkDWmJiIbLkinTSbBgEVmJsIpLo6o+T7NOeZg+2J9mRkh27bSApCWAbIuX73ZF3v7sjj07ushStRVFKlR9bHw7eW0jksUpkvji25uz0l98sVFY8T3iqcnFs5cpCJ6PXr45Sni9qvhDw/PoVQkeZKEsYliM9ehgjmRxbs3FkB9MZ9q8iLzgLorF7Zo1sla14fo88tVA//Xp4ePfh4+HPR+9auT4wdIo9bx8IGaSP73sA+SwMvAjQiBf55DOzRvp3mFwwZ57rE2vUPgyTnoXkwhrp3065eRgSn0XUcx0SuTTyA2b2wiOMONboStVoydcCVQqtpbhF1VKAHytZCFSmMjEvYgUTeS26lDnBFLt+FBLKQtdmbuBbI6qK4v6tgeV1tVQFqCtRIkv+JRWJ0QkRY96vClGCal5BRCH4VEsJ/1QZl/lBt+pL3wuwE+HZLJoSSvEZbC7bLgqQ9uBvZbWEd4lQb0HFbZ4qnqDrQgBgQBFfrVIZN/+UdFVoC2cpv++0IsSXrn8WsSDwaER8ZzNjjUieIKfgerEDUUJMSQgABS9F8QTZyMS6EUc4TYchTNyziQdfpk2YyMUyhW811I4ZgUiYibxLCiKVhBDjlF4GoaM3DVQhjla8LG9VkexF6a4/u4Bd3w6ACDbbAWcaYwMM8SEhexWFiKtuMLASm/hueQVLhQCMmEkGmlJZXVZAm2yVikoYa6VeCo9NSH0R1wr4lQq+bmIftBuydYa5h+e+PYnGzIfHMQG/erzO42VPOSDnD/mxy4YawmQ35jttatGicfAZsgskw2CIRHAOOfB8iMQVobDJhHbJ+PjCPcPGS5D3Nklpk/RirnNMeo94HIOcjqa1VHUJM3pLIDUZj5QHw9RQ8mkOUexi75Hc2qBCOJjRQq4F2FEkouhUBOneJo4m1ae5+0d0il2POD8IPX6PclUhnqx5HgsItphrn97Du0Qm5p0Oe6P/ay3/RrxqU/2btkr4Dvn8Zqg9e4XlEUbwqhLZqupSrTesNf8pVmiKP2pCn6U/TT+1iY9DN3gZz5Qyq9OmAj3bP1vLhvqo04hn7lR/b720JbQpNQQaFl0cocdI+0tNtNqxG+iKmIj+cq5/CjKzpm5BYXPza9Vf2g9aAF+hp2LQCeyxsZxCq5NBFeovewGr3jP/QheM/vKXZExdBlXnUnwpZdWp2fC5d301dH56Yd3pWfeKDXOZByb7ALho+8ESpTID+5MemPMp2exAUyL2VnKp6jQx9E/ljSkTsLd1Jr7vhq8LlZnZlJeb8G/K1MlzrGgWFzZKZwP6qS2De/tnh8BP9xIlOIQ2xsa+rXsfW7M97SkE9NFb4TG6aZ2ARxmv4iWU42tV50lPoOYI5pBTDGDtmqngRXcX1gJ8Y0Yzi9rZ3weB6I4OkijZgv3pq0qUfw0G0cvYYtDm4Cfuqk4ghsf7BphBH6n24LuR63kOZi7E8oscMHlT4jKVwdRBt16gSut6zBi2J1NgEzXkUXUBLeQQhCkOzyEjmsORNZry4gbSKVMqHYRitlqHcTVM+8PdQ12lMhdDZJ9XzPSCmTuLsOOYixigMJyzb5rancBBL25vZFK16A1mT7AP2fobPJHIaihgSMj2okVfJpiDu6e4vtP6759/u+RNgdzkQkg3zfgh2ay/r5fbUWluw47e7VyO/Q9QSwMEFAACAAgAKaNcVh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Apo1xWmKWjAoEDAABZDgAAJwAAAHVuaXZlcnNhbC9mbGFzaF9wdWJsaXNoaW5nX3NldHRpbmdzLnhtbOVX3W4TOxC+z1NYe8Ql2RYKlGqTCuVHRJQkavZw6FU1WTtZq1578U9CuOJpzoOdJ2G8TtLktHC2QI6QuKhSj2e++Twznlkn5x8LQRZMG65kKzpuHkWEyUxRLuet6M+0//g0IsaCpCCUZK1IqoictxtJ6aaCm3zCrEVVQxBGmrPStqLc2vIsjpfLZZObUvtdJZxFfNPMVBGXmhkmLdNxKWCFP3ZVMhOtEWoA4F+h5Nqs3WgQkgSkt4o6wQinyFxyfygQfQEmj+KgNoXsZq6Vk7SjhNJEz6et6I9Or3vcfbrRCVBdXjDpY2LaKPRiewaUcs8CxIR/YiRnfJ4j3RcnEVlyavNW9OTEo6B2fBelwg5HB4/SURgDadfwBbNAwUJYBn+WfbRmIwgiupJQ8CzFHeLP34q66fXrq3Hv8mIwfHOdjkYX6WAcSFQ28T5OEu87SpCQcjpjWz8JWAtZjrzRZgbCsCTeFW3UuM8gZJYvMCbsXzRnToiJK0ulbdtqxyoau8Itva/AJDMl987u12SqBKa2IoVVWkwZHULBdpI9ueGyj5rHEZlhnMSqFY1KJskEJBYYtyB4tgUwbmost1Vh9dfarzQHQRAPbwAjbyfRLYVwsiwHbdgutc2O8WnN2n8pJyhZKUcEv2HEKoIhdgX+lzOym38y06qopFihlhjB0eOCsyWj51W81oBfc3SFLgqHlngdSsFs8PDB8U9kymZKIy6DBV4elHMT8JsPAi7BmFtQ2HB8NLkYdHvXg2G39/6RPyDQBcjsgeBYU6wo7UHwYUWkshs7DEcGzrAqKZTTaq/O2Zrfn4ZtWWOef1I29vANL5yAnwm/DcgO9AFTfhgvD0n8fzKo7TaHRXXR/eWtoPGKc0xJwMSNDFsSl+s2WAMwA0mUFCsCGXZm49vGgitnUBIaRIA2388w2GOZVqs5tk/0qCnTtSCPjp88PXn2/MXpy7Nm/M/nvx9/02g9s8YCvLswtDrfnFp3bPtKF7566I79YJj2Ll910sG7QXp1nfbep/sAFae77TqJ/Si5f7L4UfXLDpbxZe9dneQMMRK16qI3qQU3qqM1elNH6zJMwvHOFKxFATvbPNxU7G2CFxwr4WB1+j/V2g9/xYRiPUyt/cqB+9FL+vvELay2X/57n/pJfO9bxO8UXPICo+lHxPYB0352coSPh3u3Gg1E238OthtfAFBLAwQUAAIACAApo1xWOHLMgGEDAACiCwAAIQAAAHVuaXZlcnNhbC9mbGFzaF9za2luX3NldHRpbmdzLnhtbI1WUW/aMBB+Lr8CsXeyUjZaKY1EW5CqsbZaWd+d5AALx45sh45/v7OJEwdCCVGl+O77fOe7z5eGakt5fwdSUcHvB6NB1LsKk0JK4HoJWc6Ihn5MFDyn94P538ViEFiEYEK+g9aUrxUaSkufIioRWU74fiHWYhiTZLuWouDpIPo2vzFPGFjoEWmzz0EyyreI+zG6fXiat+MYVfpZQzZckQSGAhNHwux6NpqNuhByCUqBSebuaTqa/rzAYSQG5qKMJ+Pb8bQTow4zt79OpB1VVFvSZDS5mYzbSVhaxDbr+kWMXORF3r0NuRRrk/sRY2KeCwwmSIpqQPjTnXkuwFFZexPkQr81/NMXah8XWgs+TATXKNohFzIjDDkr++vEKTvcgWFVVIXAzOO0A8EpKJ6kybnCkDU0q55Aep2e6xNWD2QT/1X2B9X4xSTtQMVoinkImdqM4bt5amj55t380NRQCvZmIjQmgtFzzCDSsoAwcCvjURvx+VpovO4QrQhT6PZNDvKGh3wjhXJbNG0O9Qc+KU89SGlw/g/BigweD1l6sKbdoR8fH2zf/LwqW5WYhF1p8jKrjQ73gvU+wXlGh3s3RX/lbH8CPvYYhrtCD8Q274tCX4XACb676riVdZntF2bwKC9eabCATKQQWT0saQamM2FgbSaJ4CiLkJMdXRONX5HfBhPvbeoqDI4cBw21SibUVDM4FZJNDL8mfk/s2ldZ6fNldriB5WkOi77G78z9ICNyC3IpBFODfknBWYNlsJ+3Y7gZ5zgmQD7zlehC4EKDv7NNrhUpDprvhCVak2STYSbtWYdBfeIwaC1mWMY7LTIvshjkDBtDwSmiaTOoDV1vGP7pDwqfkDbhZ5yGpze4FSe0EptnsC0GIpONE+JhYexZwTRlsAN3cz2DOeSZ44QKtdcupKlewEr7UiotF5VWXvJaCT6q6TiBf2A+ojksfMcFIWsSK3ua+ua6WVlv6U3PcvoYEfqDx66tTvwN0dlSLOyIVzhSaPGuidTldvXanpTsYMppZi85mr2wLR7DYELkZQmsyx36xO6Cm7FfbaQcvMXTTjADLBq1EaynOb+WeNmilQTwZ5c19qqJ+gv2sSAyfakAjRHb4jZcPBl+cuwYxPGZ5ToMPJNtRVV1fMf/zKNe7z9QSwMEFAACAAgAKaNcVvfzYTVnAwAA6g0AACYAAAB1bml2ZXJzYWwvaHRtbF9wdWJsaXNoaW5nX3NldHRpbmdzLnhtbO1X23ISQRB95yum1vJR1mi8pRZSFpCSMgEqrJc8pZqdgZ1ydmadC4hPfo0f5pfYswMIJsaNJeqDDxRsT/fp25nuJTn+UAgyZ9pwJVvRQfN+RJjMFOVy1opepSf3nkbEWJAUhJKsFUkVkeN2IyndRHCTj5m1qGoIwkhzVNpWlFtbHsXxYrFoclNqf6qEs4hvmpkq4lIzw6RlOi4FLPHLLktmohVCDQD8FEquzNqNBiFJQDpT1AlGOMXIJfdJgXhhCxHFQWsC2buZVk7SjhJKEz2btKI7nV73oPtwrROQurxg0pfEtFHoxfYIKOU+CBBj/pGRnPFZjtE+OYzIglObt6IHhx4FteOrKBV2yBw8SkdhCaRdwRfMAgUL4TH4s+yDNWtBENGlhIJnKZ4Qn34r6qaXLy5GvfPT/uDlZTocnqb9UQiisol3cZJ411GCASmnM7bxk4C1kOUYN9pMQRiWxNuitRr3DYTM8jnWhH0X5tQJMXZlqbRtW+1YFca2cBPeD2CSqZI7uftnMlECO1sFhSQtJowOoMAajE5kRKZYGLFsRcOSSTIGiYTiFgTPNhbGTYzltiLSyUr7ueYgCJIFGc/I2Tj65jOkkuWgDduOZX1ifB+z9hvlBCVL5Yjg7xiximBNXYG/cka2G06mWhWVVICxxAiOHuecLRg9rgq0AvyRowt0UTi0RPqXgtng4b3jH8mETZVGXAZzvCwo5ybgN28FXIIx30BhHePd8Wm/27vsD7q9t3d9gkDnILNbgiOJWFHaveDDkkhl13ZYjgycYVVTKKfVWZ3cmr/ehg2Psc+/qRs7+IYXTsDvhN8UZAt6jy3fj5fbNP6nEdR2m8O8uuj+8lbQeMU5tiRg4kGG04rL1dyrAZiBJEqKJYEMR7HxY2POlTMoCQMiQJtfjzDYI02rpxnuRvSoKdO1IO8fPHh4+Ojxk6fPjprxl0+f791otFpSIwHeXdhSnRvX1BXbE6ULzx66Zd8fpL3z5520/7qfXlymvbfpLkAV09VxncR+d1y/Svxu+n6TTP7eKhmd917XaccAc6/FhN64FtywjtbwZR2t87D7Rlt7r1YIOMtm4W7iNBO84Nj7vTHzD7Hr2hcVfiO9AiH3w65/uVTXXsT/pdp+2rzB77yyJ/G1/ykaKN/9f9ZufAVQSwMEFAACAAgAKaNcVrE8Uo68AQAAUQYAAB8AAAB1bml2ZXJzYWwvaHRtbF9za2luX3NldHRpbmdzLmpzjZRNT8MwDIbv+xVTuaIJukE3bkPbpEkckNgNcUhbr6uWxlGSFQbiv9N0HyStC0suzdunr2On8VevX40gCfoP/a/6uV4/++taA6sZtYNrX+cdemH1QPM8hVVeAM8FBA2kPH16lr9/Cco4ELVpvH+xttrxC9C+WTOuXVwSForQNKGVhPZOaB9U4E8vs2NWh4ycMsc7Y1AMEhQGhBkIVAWrmeBqXQ83wQaMJah/0DVLwDO9C8dx2kn+Oo7iKE0mLpdgIZnYP2GGg5gl20zhTqQHejG006U3ewmqOvDtOezjbOECPNdmaaBoBp7fzsN52E1KBVrDMe5kNg2n9yTMWQzcTSgajUfTP1DPeFGPP+gy17k50VEYDaORS0uWQatKCaS36dDHROXVqmYr+IEz8GGcZJhHcLYH1bJq/xgS5U5ecIBSYWYr0kYjO0mUI0tzkR242cROkrObtbZd/0bdMQYxqvR0enBjp8s0ijENvGuGjWu2IW5t0dVcLugMhrzcuhH1ieoLnBKpuEhokvq4PIvebkyz1dj1a5U3U1tQK0RedU97KqCrbgJqKdZoBWYMSzZFpVX5vP2382bw3vcPUEsDBBQAAgAIAK9+WFaHIJarTg4AAK4bAAAXAAAAdW5pdmVyc2FsL3VuaXZlcnNhbC5wbmftWWtYUunaxo4zOWO7dmNHZbLDHkvlMvMsOrVVzGNiUx5SasxTDGoi4gmpmfHK1GRMJ49ohUp0wEyBFJVqKktTQhBMRDJTVETMwAO44Fu2Z/Z37R/fj+/78/3xx1rrftd1ree53+d53ue932tdOe6P+HrDjg0QCOTrY17uSAhktTkEsor0xTrwTVxwtiX4MMAiEUch9J5dE+BgTcwRvyMQSAPJcOnsWnD8ZaJXCBYCMfpj+TLoSLh9DgLZ+c9j7kdOpEYoJNy8n2IiOi7onZ+P5jhvH7zS8uW1JxZm23Z/6xBtnXf379vMtq8O6bZYs3vPiNnfytbY7z5nc+7F7U1//3DrWlnGl4eKMzM0r1wcXXA9tCDqHdeJ1oiZ0SExbjIZ98M8TRbuptENGEAg3+Z4gfdbOVtAmPu/hpVbzKFZCzetX2yLzLd+UXmY6uQIBgEi3AyG4fsthasgEPdNK3AFrsAVuAJX4ApcgStwBa7AFfj/BYvvuuf+eWC5R+4gQaWiZ+n/8ADPcI9rr/zP553OV4WzjVSOQ6tOSITqPqj1LktDLD0ww+AslCzQukJKWFb48CzIxbAFNlEnZdse61ZmylGX5caNLkSVvf4C3iRLrtTLZ/gBrmxOSsAp+VPl0sxHGevVOLaMXxdegmurapx2NUe6Llbrtb367/tG6+tXQ96Vnz8LD60o/SRDuOkWAUZrxPOrx1unBGq2rVlAbvGdPt7ahYd+BBMIRITk3sgX7o2upj2foemWtNVfzUfNkVuqWA7mSFNvTPyi5zpIf6fPFSs3JSDma9EZZJ7r66jovCKzKNUxzr3VkETLiEncoqN6H4pCKO16bWy29lFLG9GgQ4gqGE4CzbsVUapPNUpT9+/DM/9m/viHcM3WREG7aCnpq5LVj/YXJi1uMm9uzPYyoE/u4FyM7IZ1JDpeRG82L4EWXnMOyyk2ISx97LjsRhjmGkEzZ4q0JAvtmL1+djqzjTWkobKBzJGdxEx7qXZoXhlwNkHZrp2WiXDAW6mx28ITt8ysnUt9KKJ2ZoJaPVQ964EV35d0CMa1t3q0EqVOIdPKObDzYqcA5/vt9MJaxSRWMHqvi2Bekim84Uco2Ge1PtHPbHR2DzIpxrDwYVHoFKCDLg0Py1F6CcXwGS23zIl7wtL14InzT4K1GrV0obvo6WX15NwdeQtd1jKENkCdt5bGd5VvKOU9JcSzGdpSpzlCoOw+oQnos1M7eodPbyjVpBLg6jTEGPMuoU+H5jC6a/OzTGHWPp6y5mcW28myzasHr3s1L+UUD749WjNVY5wZNR04RUt/lt7duJc6VaSetLvrkaZEc9TiareKN1I7goPgx3bL9zJmhTOmp0GZ55QAvcvww4Qtl1l9O30OHnIhSOrmI+6rZvgRMGZRnJCkzrSetLhtiWH/PdPGoJ9vWeaUCCgS4H0xId94RDG3U1Kgzj9JE9963j2YgqV2O84RrOEJREc5N0LP+OHliYsWGFG+K5PK444kT7pl3UHtC8E7hG0d+9dEQjKqsFL2qkFhVWEv7IVcScG05+5BMrm1HCrzUVyN7304htRczHuaXGMqiYdZlgeRrgdAFTFQyvNUznj1UAHlcak4XuGajpVuDdtTG8KWjEdm7ABcmDQ94h21OjOFMwrrq+eZYNiHQX8h5ZElUfFEH2FljBz3ZmNiWIZHJz5rYSGLxFlSj1KXBmY1KCXaIDRo45q+hto6KcLkstjOFlORfqNGStdJEkR1rgiMSAdPl0rc2ucnJHEZepKSwQ3Kn7vQoxIpVWi0CI3hu9rhTYRqoQ4uOQWwySelpxTKjjo3ZQNNfE//u1pNsBuIl/+0G5liF1paoII1OtaZGlRbHXjLjbUegmmorBFbs6hp7fubCG+T37So38OI9b/IVdt/dUoUxqk/NtuTYWDu+5uc8yJlznMfy/ehe4Lwu2Q6ROJjjGKTOW7XOLnlZUJHA83pRdNIXHhPpGZtSnaXV9gW1siialtE3nAdqQo+1i/Cv46Fynz1i3K5MgBkzc46f53+R0t7VzJK0XKfL4uvBxkPCuaDlINacha4Op13WvpSB3bekQn2TKpNf7WFrY+syL000XgCPVTUW7GcgvJaZd595bE4YTz+rtfExmncO1NMkA0AzZZvauZdSn6VrI0MwkMAig8Qp5AquDyLMucAAsaPk9N/6DN1wKYbZ7ELY2OvcAjruB7621zeB00whg9LF9sBDbezPZwTwuucAipSXOINp5hSu28sa3tExEzShBIh3KYYqSzL0una74XXW36/PBPdEzazPqVKk0qO4PeI3LqEynpCuy1f2jGdthMDxp65HznwfrbU+DtGtR1YyYDgVls4ixGcwD0s6DiwLXQvU5r7w4H9k3YHsOJust1DFSGQOh/Y147wJrSuDQxv1xEscSHyyKh49phxYe90U6fKCOPUocKvw4ptASa/zEZC12MP+xSQqXBNP8oed7nB9sRFsROuwYHMdLAMgzbF5o3rUt+uqrGskifZYSrK6wgmillV3nTWgM1+XIiWxPKYUW2/Do/e8aWPp9YhZkCWQCyoujlZX18rf1AHZwdqJ1HXbNONFf0YfKdgFFNN8VWGsXqMzaJiGC9Pb8gNvcf0GPGyLKbasFKj2C0m54cjRBeAt7D+gxBPEZHQSvR8358SNd1EA3OGvMSbEx2lCUbpAIuvUT7R4A2LmhXlAwkcZdvVLFMx+WTGudgmv24VbdzpN6FBsurapX18hbaM7w8FHMv3UT75KlvlgQxNKJrpChgNCh3BhezaJSQwnn/6DjlgY0PJjtc3TNiY4wbpHNYELAz+ADnwc0uBsvv6y9DyOfV924EOR74rEZ4n4Oy9648WDX+HHKP/Ua5zfdgkPu9EEcd3qbTm/K7GqM97RDe4tn9ZbJhAJR0fq8qNOARWhKNCxaumhBxy4sYe8Geu8/46MUxmoRr4kbMr7Aa9jJlDfx4PtKEErPWIOkNBhN4XH3YmoK9DbKcYRSj6h0xjnWTo0gqdPCSyiYStI+hajDTr+w5MDahDxU0K0enLtrgppQkbNp7A5k1QfQ0pDzu62v+i4r/xNT9uvU732HWAHv1q3AUz1sRHEAuWITpG9VVvg0G8vNLLUWafrrYJfSbSadbnFHh0qmofKRxOG/aD3HUP+6Q+HoEAG/4m+UpJet9eD2+9MnSGJcdtMceKzvpJXNsiN44zuIGe1HqyZklN4E19rPi3eyt4UW+d2xmSf33IfwainOas5XVxCuBP1w2etPwW4VaBjiEhmOJbzQVQzBEXwtu+5Jti415c6wQLA1VulVDiuKv6ssRP5zfD1HfiUNJQCqHSRvGJ5TVRbRDHvZcPdiSnqXkeE0aJBFRMsZPC7mAGXM7I9gqZoJBcnVp1GvllBMmUcHYyErfjQc+4rMGkX0zB+PCNbmDxArDzxtnEtITrZbHX83saDwMmgdAD6hggo4UA5kqNdda8Pe3MeJCQt9Rr/JT6OnkTvJx3lGWCDQg/I2pC6Xhz1gTPaO5ftChyFvy2cCggaRLXT2cZG1qeRMwTM9y92b5RO+pkoMqIOrLW6/lLH1hbcqqMjF/WBk+2jnXbS11aF97n4cU53wTbadJ+wv8YNd3TWEckKweD3oAMt/sRH1v91Zq2k2O6VaIQSaGAI14V3QQHK8rT24+4dJCC4Muim3KqemJvik0h5opHznA7O/5avGVShtpWRVU6KuRhaLCOopMB/5GHnCywFaWkQw0BXR1rpLkQycImcMXnDQsPjbwq+gfeALn7EJWJbkAS1xfsBFyETYiyTtVjcZ1RqeLdILQJ0XguuSoyaL1uLg1BhWpTu6/x0oT+0ANtPObnhmmrIJjUmvpVOxv5xyxTasiOz0D5mhjK4YY+hlNZAxQ9bmgiLsNfqxHuABukYwow1zGp05SxjbTz2YJFhBbN8tAuOBYipQhFSMXDeZsIUFRtr2+d7ZR0NQvTFQyREYyzNDs8wae+cHm5ONWIMnnMBPdWoYok+N0pWGjQ6qdPn3qo+oILEhurM3pHcZaWNwOW4P5UvF3y6ipzdTy63osWGai/0TMwP0v4ZkxYOBtVpWurUgM47yV6mWX8DnNW5T41kp4e/eEErHXm6TAwL4VazeSnfYGl87iRFenut4l7Y2qORneTAdCJ1bL6CXHmP0B7ilexGKdqSkf+pUuS3OG/IJVHyu5QneXfB/GrNFNtwJz48ikUAffokc3Y7tfNnm4kQECxVzf2uSGDJ6VqrwC9YG7ws45aDrMt1uJ4Z2zGO6Z75yii5gPYSUdzZNVE3czCx617zqk0rTrGzdqeT4NY7tdb8S9cfnUUqWLGkctf+rz+TOwx5kpxF8nrFdnSvXMT11U7BUizopqqy2kxVWnRf3KYyyLLYyexFhf+Q8buAc8OI6A9VvHpHwsA4d2qLoPTRf8Wdrus05tPaSXvAF9pyfvRiLGb3Garj2H/1NAIAVLuofegjN6LtHIz+6ygEYJ6qGnbhXaiAKsaP9d2Yah+t93GtLnjnCfyzfh+BrdWaiTEgr6bn3EfLb7/0/7HoQylBIB9ot75JEgzgOz4U3Y/P1aY9Kpk72nspDyY8nPkBLFC2ccMe7oOktpP/6hrrNdUanqFDE7vUKU9Dp5wAVnjUgx9wEgwuz9fIsgIGkoduaol5cPTZj/EV/C0wRCIp/7qpbcJTItfs0dw0YqWjMkar2bVTpd6a2r7laZblKFqZJDeEDiRERJMtjoOuRg56XbW5L7f68VPFKh+SRcaodx9D82XCXB4ZY2XeUn6LzLbsUr7QmHFOBSenjx/94qWRro6dGYj5I32LR+VqsqS0WKOM9d4f4qKENVxHeXTSUk1EAjk9LX/26+pl8MzeuvkOONkw4N9oBnIMQ9/d/rRMz//F1BLAQIAABQAAgAIAPNWyUzWo37aRwMAAOEJAAAUAAAAAAAAAAEAAAAAAAAAAAB1bml2ZXJzYWwvcGxheWVyLnhtbFBLAQIAABQAAgAIACmjXFZ/ZO2n+gQAAGITAAAdAAAAAAAAAAEAAAAAAHkDAAB1bml2ZXJzYWwvY29tbW9uX21lc3NhZ2VzLmxuZ1BLAQIAABQAAgAIACmjXFYVHmAbowAAAH8BAAAuAAAAAAAAAAEAAAAAAK4IAAB1bml2ZXJzYWwvcGxheWJhY2tfYW5kX25hdmlnYXRpb25fc2V0dGluZ3MueG1sUEsBAgAAFAACAAgAKaNcVpilowKBAwAAWQ4AACcAAAAAAAAAAQAAAAAAnQkAAHVuaXZlcnNhbC9mbGFzaF9wdWJsaXNoaW5nX3NldHRpbmdzLnhtbFBLAQIAABQAAgAIACmjXFY4csyAYQMAAKILAAAhAAAAAAAAAAEAAAAAAGMNAAB1bml2ZXJzYWwvZmxhc2hfc2tpbl9zZXR0aW5ncy54bWxQSwECAAAUAAIACAApo1xW9/NhNWcDAADqDQAAJgAAAAAAAAABAAAAAAADEQAAdW5pdmVyc2FsL2h0bWxfcHVibGlzaGluZ19zZXR0aW5ncy54bWxQSwECAAAUAAIACAApo1xWsTxSjrwBAABRBgAAHwAAAAAAAAABAAAAAACuFAAAdW5pdmVyc2FsL2h0bWxfc2tpbl9zZXR0aW5ncy5qc1BLAQIAABQAAgAIAK9+WFaHIJarTg4AAK4bAAAXAAAAAAAAAAAAAAAAAKcWAAB1bml2ZXJzYWwvdW5pdmVyc2FsLnBuZ1BLBQYAAAAACAAIAHMCAAAqJQAAAAA="/>
  <p:tag name="FLASHSPRING_ZOOM_TAG" val="70"/>
  <p:tag name="ISPRING_PRESENTATION_INFO_2" val="&lt;?xml version=&quot;1.0&quot; encoding=&quot;UTF-8&quot; standalone=&quot;no&quot; ?&gt;&#10;&lt;presentation2&gt;&#10;&#10;  &lt;slides&gt;&#10;    &lt;slide id=&quot;{8C25C3F0-DEC6-4079-A10D-3817B639E52B}&quot; pptId=&quot;256&quot;/&gt;&#10;    &lt;slide id=&quot;{ACC2C684-8376-41E6-8A83-B8166D33F68E}&quot; pptId=&quot;258&quot;/&gt;&#10;    &lt;slide id=&quot;{38167740-D7CC-449E-A955-A354DE18BF88}&quot; pptId=&quot;260&quot;/&gt;&#10;    &lt;slide id=&quot;{8E74AFE9-5AAA-4B1C-A703-5DDE32C55C77}&quot; pptId=&quot;282&quot;/&gt;&#10;    &lt;slide id=&quot;{ED1F66C8-200F-4F98-B2C0-7E4033282A21}&quot; pptId=&quot;283&quot;/&gt;&#10;    &lt;slide id=&quot;{12FC28DF-CEE5-45C6-8204-D28BAF80DD8B}&quot; pptId=&quot;287&quot;/&gt;&#10;    &lt;slide id=&quot;{478CED69-BBF6-4C03-96AC-8CF56047EC34}&quot; pptId=&quot;288&quot;/&gt;&#10;    &lt;slide id=&quot;{211419F7-8BC3-4789-93F9-578D36258C8B}&quot; pptId=&quot;289&quot;/&gt;&#10;    &lt;slide id=&quot;{3950BC83-3912-426C-AA2A-85F9A3526A78}&quot; pptId=&quot;290&quot;/&gt;&#10;    &lt;slide id=&quot;{A46A1982-D9EA-4574-9DFC-9165C3551DFB}&quot; pptId=&quot;291&quot;/&gt;&#10;    &lt;slide id=&quot;{9C0A559B-5C00-4ABF-B9A3-FB635BE662BB}&quot; pptId=&quot;292&quot;/&gt;&#10;    &lt;slide id=&quot;{2B4C1D86-BB71-4A05-979F-52CEE1EC2209}&quot; pptId=&quot;285&quot;/&gt;&#10;    &lt;slide id=&quot;{A00F4EFD-152D-43B4-816D-DEC300967D00}&quot; pptId=&quot;294&quot;/&gt;&#10;    &lt;slide id=&quot;{A373B573-7F93-4693-93D6-CEBB073911A0}&quot; pptId=&quot;293&quot;/&gt;&#10;    &lt;slide id=&quot;{096288AB-C758-4317-B6DF-9DA52FF39DDF}&quot; pptId=&quot;286&quot;/&gt;&#10;  &lt;/slides&gt;&#10;&#10;  &lt;narration&gt;&#10;    &lt;audioTracks&gt;&#10;      &lt;audioTrack muted=&quot;false&quot; name=&quot;s1&quot; resource=&quot;2d0a2ec9&quot; slideId=&quot;{8C25C3F0-DEC6-4079-A10D-3817B639E52B}&quot; startTime=&quot;0&quot; stepIndex=&quot;0&quot; volume=&quot;1&quot;&gt;&#10;        &lt;audio channels=&quot;1&quot; format=&quot;s16&quot; sampleRate=&quot;22050&quot;/&gt;&#10;      &lt;/audioTrack&gt;&#10;      &lt;audioTrack muted=&quot;false&quot; name=&quot;s2&quot; resource=&quot;7219a415&quot; slideId=&quot;{ACC2C684-8376-41E6-8A83-B8166D33F68E}&quot; startTime=&quot;0&quot; stepIndex=&quot;0&quot; volume=&quot;1&quot;&gt;&#10;        &lt;audio channels=&quot;1&quot; format=&quot;s16&quot; sampleRate=&quot;22050&quot;/&gt;&#10;      &lt;/audioTrack&gt;&#10;      &lt;audioTrack muted=&quot;false&quot; name=&quot;s3&quot; resource=&quot;a77bbf2a&quot; slideId=&quot;{38167740-D7CC-449E-A955-A354DE18BF88}&quot; startTime=&quot;0&quot; stepIndex=&quot;0&quot; volume=&quot;1&quot;&gt;&#10;        &lt;audio channels=&quot;1&quot; format=&quot;s16&quot; sampleRate=&quot;22050&quot;/&gt;&#10;      &lt;/audioTrack&gt;&#10;      &lt;audioTrack muted=&quot;false&quot; name=&quot;s4&quot; resource=&quot;334b9fc1&quot; slideId=&quot;{8E74AFE9-5AAA-4B1C-A703-5DDE32C55C77}&quot; startTime=&quot;0&quot; stepIndex=&quot;0&quot; volume=&quot;1&quot;&gt;&#10;        &lt;audio channels=&quot;1&quot; format=&quot;s16&quot; sampleRate=&quot;22050&quot;/&gt;&#10;      &lt;/audioTrack&gt;&#10;      &lt;audioTrack muted=&quot;false&quot; name=&quot;s5&quot; resource=&quot;cbe2f6f7&quot; slideId=&quot;{ED1F66C8-200F-4F98-B2C0-7E4033282A21}&quot; startTime=&quot;0&quot; stepIndex=&quot;0&quot; volume=&quot;1&quot;&gt;&#10;        &lt;audio channels=&quot;1&quot; format=&quot;s16&quot; sampleRate=&quot;22050&quot;/&gt;&#10;      &lt;/audioTrack&gt;&#10;      &lt;audioTrack muted=&quot;false&quot; name=&quot;s6&quot; resource=&quot;8d20f541&quot; slideId=&quot;{12FC28DF-CEE5-45C6-8204-D28BAF80DD8B}&quot; startTime=&quot;0&quot; stepIndex=&quot;0&quot; volume=&quot;1&quot;&gt;&#10;        &lt;audio channels=&quot;1&quot; format=&quot;s16&quot; sampleRate=&quot;22050&quot;/&gt;&#10;      &lt;/audioTrack&gt;&#10;      &lt;audioTrack muted=&quot;false&quot; name=&quot;s7&quot; resource=&quot;3cb9c8fa&quot; slideId=&quot;{478CED69-BBF6-4C03-96AC-8CF56047EC34}&quot; startTime=&quot;0&quot; stepIndex=&quot;0&quot; volume=&quot;1&quot;&gt;&#10;        &lt;audio channels=&quot;1&quot; format=&quot;s16&quot; sampleRate=&quot;22050&quot;/&gt;&#10;      &lt;/audioTrack&gt;&#10;      &lt;audioTrack muted=&quot;false&quot; name=&quot;s8&quot; resource=&quot;fd375f28&quot; slideId=&quot;{211419F7-8BC3-4789-93F9-578D36258C8B}&quot; startTime=&quot;0&quot; stepIndex=&quot;0&quot; volume=&quot;1&quot;&gt;&#10;        &lt;audio channels=&quot;1&quot; format=&quot;s16&quot; sampleRate=&quot;22050&quot;/&gt;&#10;      &lt;/audioTrack&gt;&#10;      &lt;audioTrack muted=&quot;false&quot; name=&quot;s9&quot; resource=&quot;e4d5547e&quot; slideId=&quot;{3950BC83-3912-426C-AA2A-85F9A3526A78}&quot; startTime=&quot;0&quot; stepIndex=&quot;0&quot; volume=&quot;1&quot;&gt;&#10;        &lt;audio channels=&quot;1&quot; format=&quot;s16&quot; sampleRate=&quot;22050&quot;/&gt;&#10;      &lt;/audioTrack&gt;&#10;      &lt;audioTrack muted=&quot;false&quot; name=&quot;s10&quot; resource=&quot;1d65c27d&quot; slideId=&quot;{A46A1982-D9EA-4574-9DFC-9165C3551DFB}&quot; startTime=&quot;0&quot; stepIndex=&quot;0&quot; volume=&quot;1&quot;&gt;&#10;        &lt;audio channels=&quot;1&quot; format=&quot;s16&quot; sampleRate=&quot;22050&quot;/&gt;&#10;      &lt;/audioTrack&gt;&#10;      &lt;audioTrack muted=&quot;false&quot; name=&quot;s11&quot; resource=&quot;40548ee1&quot; slideId=&quot;{9C0A559B-5C00-4ABF-B9A3-FB635BE662BB}&quot; startTime=&quot;0&quot; stepIndex=&quot;0&quot; volume=&quot;1&quot;&gt;&#10;        &lt;audio channels=&quot;1&quot; format=&quot;s16&quot; sampleRate=&quot;22050&quot;/&gt;&#10;      &lt;/audioTrack&gt;&#10;      &lt;audioTrack muted=&quot;false&quot; name=&quot;s12&quot; resource=&quot;6dbed732&quot; slideId=&quot;{2B4C1D86-BB71-4A05-979F-52CEE1EC2209}&quot; startTime=&quot;0&quot; stepIndex=&quot;0&quot; volume=&quot;1&quot;&gt;&#10;        &lt;audio channels=&quot;1&quot; format=&quot;s16&quot; sampleRate=&quot;22050&quot;/&gt;&#10;      &lt;/audioTrack&gt;&#10;      &lt;audioTrack muted=&quot;false&quot; name=&quot;Slide 19&quot; resource=&quot;221ab832&quot; slideId=&quot;{A00F4EFD-152D-43B4-816D-DEC300967D00}&quot; startTime=&quot;0&quot; stepIndex=&quot;0&quot; volume=&quot;1&quot;&gt;&#10;        &lt;audio channels=&quot;1&quot; format=&quot;s16&quot; sampleRate=&quot;22050&quot;/&gt;&#10;      &lt;/audioTrack&gt;&#10;      &lt;audioTrack muted=&quot;false&quot; name=&quot;Nhaccuoi trang1&quot; resource=&quot;71d954ed&quot; slideId=&quot;{A373B573-7F93-4693-93D6-CEBB073911A0}&quot; startTime=&quot;0&quot; stepIndex=&quot;0&quot; volume=&quot;1&quot;&gt;&#10;        &lt;audio channels=&quot;2&quot; format=&quot;s16p&quot; sampleRate=&quot;44100&quot;/&gt;&#10;      &lt;/audioTrack&gt;&#10;    &lt;/audioTracks&gt;&#10;    &lt;videoTracks/&gt;&#10;  &lt;/narration&gt;&#10;&#10;&lt;/presentation2&gt;&#10;"/>
  <p:tag name="ISPRING_PRESENTATION_TITLE" val="3. MD2-Bai 4-Quy che nhan su trong HTX NN"/>
  <p:tag name="ISPRING_FIRST_PUBLISH" val="1"/>
  <p:tag name="ISPRING_LMS_API_VERSION" val="SCORM 1.2"/>
  <p:tag name="ISPRING_ULTRA_SCORM_COURSE_ID" val="B5926968-ADB6-40A7-862F-8BB522868C00"/>
  <p:tag name="ISPRING_CMI5_LAUNCH_METHOD" val="any window"/>
  <p:tag name="ISPRINGCLOUDFOLDERID" val="1"/>
  <p:tag name="ISPRINGONLINEFOLDERID" val="1"/>
  <p:tag name="ISPRING_SCORM_RATE_SLIDES" val="0"/>
  <p:tag name="ISPRING_SCORM_PASSING_SCORE" val="50.000000"/>
  <p:tag name="ISPRING_CURRENT_PLAYER_ID" val="universal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79"/>
  <p:tag name="ISPRING_CUSTOM_TIMING_USED" val="1"/>
  <p:tag name="ISPRING_SLIDE_ID_2" val="{3950BC83-3912-426C-AA2A-85F9A3526A78}"/>
  <p:tag name="GENSWF_ADVANCE_TIME" val="11.71"/>
  <p:tag name="ISPRING_SLIDE_INDENT_LEVEL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46"/>
  <p:tag name="ISPRING_CUSTOM_TIMING_USED" val="1"/>
  <p:tag name="ISPRING_SLIDE_ID_2" val="{A46A1982-D9EA-4574-9DFC-9165C3551DFB}"/>
  <p:tag name="GENSWF_ADVANCE_TIME" val="15.60"/>
  <p:tag name="ISPRING_SLIDE_INDENT_LEVEL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12"/>
  <p:tag name="ISPRING_CUSTOM_TIMING_USED" val="1"/>
  <p:tag name="ISPRING_SLIDE_ID_2" val="{9C0A559B-5C00-4ABF-B9A3-FB635BE662BB}"/>
  <p:tag name="GENSWF_ADVANCE_TIME" val="9.89"/>
  <p:tag name="ISPRING_SLIDE_INDENT_LEVEL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006|5.666|5.779|7.256|8.762"/>
  <p:tag name="ISPRING_CUSTOM_TIMING_USED" val="1"/>
  <p:tag name="ISPRING_SLIDE_ID_2" val="{2B4C1D86-BB71-4A05-979F-52CEE1EC2209}"/>
  <p:tag name="GENSWF_ADVANCE_TIME" val="51.76"/>
  <p:tag name="ISPRING_SLIDE_INDENT_LEVEL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Bài tập kiểm tra"/>
  <p:tag name="ISPRING_SLIDE_INDENT_LEVEL" val="0"/>
  <p:tag name="ISPRING_SLIDE_ID_2" val="{A00F4EFD-152D-43B4-816D-DEC300967D00}"/>
  <p:tag name="GENSWF_ADVANCE_TIME" val="5.9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1.quiz"/>
  <p:tag name="ISPRING_QUIZ_FULL_PATH" val="D:\CONG VIEC KHAC\HOC LIEU DIEN TU\QT NNL\3. MD2-Bai 4-Quy che nhan su trong HTX NN\quiz\quiz1.quiz"/>
  <p:tag name="ISPRING_QUIZ_RELATIVE_PATH" val="3. MD2-Bai 4-Quy che nhan su trong HTX NN\quiz\quiz1.quiz"/>
  <p:tag name="ISPRING_SLIDE_ID_2" val="{A373B573-7F93-4693-93D6-CEBB073911A0}"/>
  <p:tag name="GENSWF_ADVANCE_TIME" val="285.06"/>
  <p:tag name="ISPRING_SLIDE_INDENT_LEVEL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096288AB-C758-4317-B6DF-9DA52FF39DDF}"/>
  <p:tag name="GENSWF_ADVANCE_TIME" val="5.00"/>
  <p:tag name="ISPRING_SLIDE_INDENT_LEVEL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8C25C3F0-DEC6-4079-A10D-3817B639E52B}"/>
  <p:tag name="GENSWF_ADVANCE_TIME" val="7.43"/>
  <p:tag name="ISPRING_SLIDE_INDENT_LEVEL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62|8.26"/>
  <p:tag name="ISPRING_CUSTOM_TIMING_USED" val="1"/>
  <p:tag name="ISPRING_SLIDE_ID_2" val="{ACC2C684-8376-41E6-8A83-B8166D33F68E}"/>
  <p:tag name="GENSWF_ADVANCE_TIME" val="19.85"/>
  <p:tag name="ISPRING_SLIDE_INDENT_LEVEL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92|4.282|5.543"/>
  <p:tag name="ISPRING_CUSTOM_TIMING_USED" val="1"/>
  <p:tag name="ISPRING_SLIDE_ID_2" val="{38167740-D7CC-449E-A955-A354DE18BF88}"/>
  <p:tag name="GENSWF_ADVANCE_TIME" val="19.00"/>
  <p:tag name="ISPRING_SLIDE_INDENT_LEVEL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03|7.985|8.719|6.911|5.469|2.802|5.237"/>
  <p:tag name="ISPRING_CUSTOM_TIMING_USED" val="1"/>
  <p:tag name="ISPRING_SLIDE_ID_2" val="{8E74AFE9-5AAA-4B1C-A703-5DDE32C55C77}"/>
  <p:tag name="GENSWF_ADVANCE_TIME" val="54.22"/>
  <p:tag name="ISPRING_SLIDE_INDENT_LEVEL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07|1.852|3.927|3.43|3.723|5.302"/>
  <p:tag name="ISPRING_CUSTOM_TIMING_USED" val="1"/>
  <p:tag name="ISPRING_SLIDE_ID_2" val="{ED1F66C8-200F-4F98-B2C0-7E4033282A21}"/>
  <p:tag name="GENSWF_ADVANCE_TIME" val="32.38"/>
  <p:tag name="ISPRING_SLIDE_INDENT_LEVEL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28"/>
  <p:tag name="ISPRING_CUSTOM_TIMING_USED" val="1"/>
  <p:tag name="ISPRING_SLIDE_ID_2" val="{12FC28DF-CEE5-45C6-8204-D28BAF80DD8B}"/>
  <p:tag name="GENSWF_ADVANCE_TIME" val="20.83"/>
  <p:tag name="ISPRING_SLIDE_INDENT_LEVEL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53"/>
  <p:tag name="ISPRING_CUSTOM_TIMING_USED" val="1"/>
  <p:tag name="ISPRING_SLIDE_ID_2" val="{478CED69-BBF6-4C03-96AC-8CF56047EC34}"/>
  <p:tag name="GENSWF_ADVANCE_TIME" val="15.30"/>
  <p:tag name="ISPRING_SLIDE_INDENT_LEVEL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2.02"/>
  <p:tag name="TIMING" val="|4.755"/>
  <p:tag name="ISPRING_CUSTOM_TIMING_USED" val="1"/>
  <p:tag name="ISPRING_SLIDE_ID_2" val="{211419F7-8BC3-4789-93F9-578D36258C8B}"/>
  <p:tag name="ISPRING_SLIDE_INDENT_LEVEL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</TotalTime>
  <Words>728</Words>
  <Application>Microsoft Office PowerPoint</Application>
  <PresentationFormat>Custom</PresentationFormat>
  <Paragraphs>104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Segoe UI</vt:lpstr>
      <vt:lpstr>Times New Roman</vt:lpstr>
      <vt:lpstr>Office Theme</vt:lpstr>
      <vt:lpstr>PowerPoint Presentation</vt:lpstr>
      <vt:lpstr>PowerPoint Presentation</vt:lpstr>
      <vt:lpstr>PowerPoint Presentation</vt:lpstr>
      <vt:lpstr>1. Một số chính sách chủ yếu trong quy chế quản trị nhân lực</vt:lpstr>
      <vt:lpstr>2. Quy trình xây dựng quy chế nhân sự trong hợp tác xã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Tổ chức thực hiện và kiểm soát quy chế quản trị nhân lực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 MD2-Bai 4-Quy che nhan su trong HTX NN</dc:title>
  <dc:creator>HP</dc:creator>
  <cp:lastModifiedBy>HP</cp:lastModifiedBy>
  <cp:revision>103</cp:revision>
  <dcterms:created xsi:type="dcterms:W3CDTF">2022-11-28T02:44:47Z</dcterms:created>
  <dcterms:modified xsi:type="dcterms:W3CDTF">2023-02-28T14:07:02Z</dcterms:modified>
</cp:coreProperties>
</file>